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2" r:id="rId9"/>
    <p:sldId id="270" r:id="rId10"/>
    <p:sldId id="271" r:id="rId11"/>
    <p:sldId id="264" r:id="rId12"/>
    <p:sldId id="265" r:id="rId13"/>
    <p:sldId id="266" r:id="rId14"/>
    <p:sldId id="267" r:id="rId15"/>
    <p:sldId id="268" r:id="rId16"/>
    <p:sldId id="269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34E34598-09E3-484C-BD0B-D43026ACB97C}" type="datetimeFigureOut">
              <a:rPr lang="it-IT" smtClean="0"/>
              <a:t>04/02/2019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F380-CFD7-45F4-8533-889A5973B0F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598-09E3-484C-BD0B-D43026ACB97C}" type="datetimeFigureOut">
              <a:rPr lang="it-IT" smtClean="0"/>
              <a:t>04/02/2019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F380-CFD7-45F4-8533-889A5973B0FC}" type="slidenum">
              <a:rPr lang="it-IT" smtClean="0"/>
              <a:t>‹N›</a:t>
            </a:fld>
            <a:endParaRPr lang="it-IT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598-09E3-484C-BD0B-D43026ACB97C}" type="datetimeFigureOut">
              <a:rPr lang="it-IT" smtClean="0"/>
              <a:t>04/02/2019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F380-CFD7-45F4-8533-889A5973B0FC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598-09E3-484C-BD0B-D43026ACB97C}" type="datetimeFigureOut">
              <a:rPr lang="it-IT" smtClean="0"/>
              <a:t>04/02/2019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F380-CFD7-45F4-8533-889A5973B0FC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598-09E3-484C-BD0B-D43026ACB97C}" type="datetimeFigureOut">
              <a:rPr lang="it-IT" smtClean="0"/>
              <a:t>04/02/2019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F380-CFD7-45F4-8533-889A5973B0F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598-09E3-484C-BD0B-D43026ACB97C}" type="datetimeFigureOut">
              <a:rPr lang="it-IT" smtClean="0"/>
              <a:t>04/02/2019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F380-CFD7-45F4-8533-889A5973B0FC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598-09E3-484C-BD0B-D43026ACB97C}" type="datetimeFigureOut">
              <a:rPr lang="it-IT" smtClean="0"/>
              <a:t>04/02/2019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F380-CFD7-45F4-8533-889A5973B0F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598-09E3-484C-BD0B-D43026ACB97C}" type="datetimeFigureOut">
              <a:rPr lang="it-IT" smtClean="0"/>
              <a:t>04/02/2019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F380-CFD7-45F4-8533-889A5973B0FC}" type="slidenum">
              <a:rPr lang="it-IT" smtClean="0"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598-09E3-484C-BD0B-D43026ACB97C}" type="datetimeFigureOut">
              <a:rPr lang="it-IT" smtClean="0"/>
              <a:t>04/02/2019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F380-CFD7-45F4-8533-889A5973B0F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598-09E3-484C-BD0B-D43026ACB97C}" type="datetimeFigureOut">
              <a:rPr lang="it-IT" smtClean="0"/>
              <a:t>04/02/2019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F380-CFD7-45F4-8533-889A5973B0F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34598-09E3-484C-BD0B-D43026ACB97C}" type="datetimeFigureOut">
              <a:rPr lang="it-IT" smtClean="0"/>
              <a:t>04/02/2019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6F380-CFD7-45F4-8533-889A5973B0F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4E34598-09E3-484C-BD0B-D43026ACB97C}" type="datetimeFigureOut">
              <a:rPr lang="it-IT" smtClean="0"/>
              <a:t>04/02/2019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6236F380-CFD7-45F4-8533-889A5973B0F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3" b="3524"/>
          <a:stretch/>
        </p:blipFill>
        <p:spPr bwMode="auto">
          <a:xfrm>
            <a:off x="1437966" y="1196752"/>
            <a:ext cx="6518409" cy="41027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ttangolo 3"/>
          <p:cNvSpPr/>
          <p:nvPr/>
        </p:nvSpPr>
        <p:spPr>
          <a:xfrm>
            <a:off x="971600" y="6309320"/>
            <a:ext cx="35298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b="1" dirty="0" err="1" smtClean="0">
                <a:solidFill>
                  <a:schemeClr val="bg1"/>
                </a:solidFill>
              </a:rPr>
              <a:t>Antisemitic</a:t>
            </a:r>
            <a:r>
              <a:rPr lang="it-IT" sz="2400" b="1" dirty="0" smtClean="0">
                <a:solidFill>
                  <a:schemeClr val="bg1"/>
                </a:solidFill>
              </a:rPr>
              <a:t> </a:t>
            </a:r>
            <a:r>
              <a:rPr lang="it-IT" sz="2400" b="1" dirty="0" err="1" smtClean="0">
                <a:solidFill>
                  <a:schemeClr val="bg1"/>
                </a:solidFill>
              </a:rPr>
              <a:t>drawing</a:t>
            </a:r>
            <a:r>
              <a:rPr lang="it-IT" sz="2400" b="1" dirty="0" smtClean="0">
                <a:solidFill>
                  <a:schemeClr val="bg1"/>
                </a:solidFill>
              </a:rPr>
              <a:t>, 1926</a:t>
            </a:r>
            <a:endParaRPr lang="it-IT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5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41249"/>
            <a:ext cx="3665044" cy="454258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ttangolo 3"/>
          <p:cNvSpPr/>
          <p:nvPr/>
        </p:nvSpPr>
        <p:spPr>
          <a:xfrm>
            <a:off x="5775475" y="2119883"/>
            <a:ext cx="23762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After the German Reich was founded in 1871, Jews</a:t>
            </a:r>
          </a:p>
          <a:p>
            <a:r>
              <a:rPr lang="en-US" b="1" dirty="0" smtClean="0"/>
              <a:t>were increasingly stereotypically held responsible for the</a:t>
            </a:r>
          </a:p>
          <a:p>
            <a:r>
              <a:rPr lang="en-US" b="1" dirty="0" smtClean="0"/>
              <a:t>negative effects of capitalism, greed and exploitation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36564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96752"/>
            <a:ext cx="3744416" cy="42648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ttangolo 3"/>
          <p:cNvSpPr/>
          <p:nvPr/>
        </p:nvSpPr>
        <p:spPr>
          <a:xfrm>
            <a:off x="5796136" y="4221088"/>
            <a:ext cx="24482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1922:</a:t>
            </a:r>
          </a:p>
          <a:p>
            <a:r>
              <a:rPr lang="it-IT" dirty="0" err="1" smtClean="0"/>
              <a:t>Bildarchiv</a:t>
            </a:r>
            <a:r>
              <a:rPr lang="it-IT" dirty="0" smtClean="0"/>
              <a:t> </a:t>
            </a:r>
            <a:r>
              <a:rPr lang="it-IT" dirty="0" err="1" smtClean="0"/>
              <a:t>Preußischer</a:t>
            </a:r>
            <a:r>
              <a:rPr lang="it-IT" dirty="0" smtClean="0"/>
              <a:t> </a:t>
            </a:r>
            <a:r>
              <a:rPr lang="it-IT" dirty="0" err="1" smtClean="0"/>
              <a:t>Kulturbesitz</a:t>
            </a:r>
            <a:r>
              <a:rPr lang="it-IT" dirty="0" smtClean="0"/>
              <a:t>, </a:t>
            </a:r>
            <a:r>
              <a:rPr lang="it-IT" dirty="0" err="1" smtClean="0"/>
              <a:t>Berlin</a:t>
            </a:r>
            <a:endParaRPr lang="it-IT" dirty="0" smtClean="0"/>
          </a:p>
          <a:p>
            <a:r>
              <a:rPr lang="it-IT" dirty="0" smtClean="0"/>
              <a:t>“The </a:t>
            </a:r>
            <a:r>
              <a:rPr lang="it-IT" dirty="0" err="1" smtClean="0"/>
              <a:t>Jewish</a:t>
            </a:r>
            <a:r>
              <a:rPr lang="it-IT" dirty="0" smtClean="0"/>
              <a:t> </a:t>
            </a:r>
            <a:r>
              <a:rPr lang="it-IT" dirty="0" err="1" smtClean="0"/>
              <a:t>paradise</a:t>
            </a:r>
            <a:r>
              <a:rPr lang="it-IT" dirty="0" smtClean="0"/>
              <a:t>!“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9882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268760"/>
            <a:ext cx="3744416" cy="43204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ttangolo 3"/>
          <p:cNvSpPr/>
          <p:nvPr/>
        </p:nvSpPr>
        <p:spPr>
          <a:xfrm>
            <a:off x="899592" y="2852936"/>
            <a:ext cx="3168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/>
              <a:t>1224 </a:t>
            </a:r>
            <a:r>
              <a:rPr lang="de-DE" b="1" dirty="0" err="1" smtClean="0"/>
              <a:t>election</a:t>
            </a:r>
            <a:r>
              <a:rPr lang="de-DE" b="1" dirty="0" smtClean="0"/>
              <a:t> </a:t>
            </a:r>
            <a:r>
              <a:rPr lang="de-DE" b="1" dirty="0" err="1" smtClean="0"/>
              <a:t>poster</a:t>
            </a:r>
            <a:r>
              <a:rPr lang="de-DE" b="1" dirty="0" smtClean="0"/>
              <a:t>, April 1932</a:t>
            </a:r>
          </a:p>
          <a:p>
            <a:r>
              <a:rPr lang="de-DE" b="1" dirty="0" smtClean="0"/>
              <a:t>Bayerisches Hauptstaatsarchiv, München</a:t>
            </a:r>
          </a:p>
          <a:p>
            <a:r>
              <a:rPr lang="de-DE" b="1" dirty="0" smtClean="0"/>
              <a:t>“</a:t>
            </a:r>
            <a:r>
              <a:rPr lang="de-DE" b="1" dirty="0" err="1" smtClean="0"/>
              <a:t>Our</a:t>
            </a:r>
            <a:r>
              <a:rPr lang="de-DE" b="1" dirty="0" smtClean="0"/>
              <a:t> last </a:t>
            </a:r>
            <a:r>
              <a:rPr lang="de-DE" b="1" dirty="0" err="1" smtClean="0"/>
              <a:t>hope</a:t>
            </a:r>
            <a:r>
              <a:rPr lang="de-DE" b="1" dirty="0" smtClean="0"/>
              <a:t>. Hitler.”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87787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198565"/>
            <a:ext cx="3672408" cy="431866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ttangolo 4"/>
          <p:cNvSpPr/>
          <p:nvPr/>
        </p:nvSpPr>
        <p:spPr>
          <a:xfrm>
            <a:off x="1115616" y="1648887"/>
            <a:ext cx="304931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231 Poster of the “</a:t>
            </a:r>
            <a:r>
              <a:rPr lang="en-US" b="1" dirty="0" err="1" smtClean="0"/>
              <a:t>Völkischer</a:t>
            </a:r>
            <a:r>
              <a:rPr lang="en-US" b="1" dirty="0" smtClean="0"/>
              <a:t> Block”  for the Reichstag elections of 1924</a:t>
            </a:r>
          </a:p>
          <a:p>
            <a:r>
              <a:rPr lang="en-US" b="1" dirty="0" err="1" smtClean="0"/>
              <a:t>Stadtarchiv</a:t>
            </a:r>
            <a:r>
              <a:rPr lang="en-US" b="1" dirty="0" smtClean="0"/>
              <a:t> </a:t>
            </a:r>
            <a:r>
              <a:rPr lang="en-US" b="1" dirty="0" err="1" smtClean="0"/>
              <a:t>München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“Wake up! And vote the </a:t>
            </a:r>
            <a:r>
              <a:rPr lang="en-US" b="1" dirty="0" err="1" smtClean="0"/>
              <a:t>Völkischer</a:t>
            </a:r>
            <a:r>
              <a:rPr lang="en-US" b="1" dirty="0" smtClean="0"/>
              <a:t> Block.”</a:t>
            </a:r>
          </a:p>
          <a:p>
            <a:r>
              <a:rPr lang="en-US" b="1" dirty="0" smtClean="0"/>
              <a:t>After the failed Hitler Putsch of 1923, the NSDAP</a:t>
            </a:r>
          </a:p>
          <a:p>
            <a:r>
              <a:rPr lang="en-US" b="1" dirty="0" smtClean="0"/>
              <a:t>was banned until 1925. Its followers temporarily joined</a:t>
            </a:r>
          </a:p>
          <a:p>
            <a:r>
              <a:rPr lang="en-US" b="1" dirty="0" smtClean="0"/>
              <a:t>together with the “</a:t>
            </a:r>
            <a:r>
              <a:rPr lang="en-US" b="1" dirty="0" err="1" smtClean="0"/>
              <a:t>Völkischer</a:t>
            </a:r>
            <a:r>
              <a:rPr lang="en-US" b="1" dirty="0" smtClean="0"/>
              <a:t> Block”.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56307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lum contras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3" r="9550" b="5504"/>
          <a:stretch/>
        </p:blipFill>
        <p:spPr bwMode="auto">
          <a:xfrm>
            <a:off x="1043608" y="1124744"/>
            <a:ext cx="6840760" cy="45365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15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827584" y="2348880"/>
            <a:ext cx="345638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A poem </a:t>
            </a:r>
            <a:r>
              <a:rPr lang="en-US" b="1" dirty="0" smtClean="0"/>
              <a:t>to </a:t>
            </a:r>
            <a:r>
              <a:rPr lang="en-US" b="1" dirty="0"/>
              <a:t>the Führer</a:t>
            </a:r>
          </a:p>
          <a:p>
            <a:endParaRPr lang="en-US" dirty="0"/>
          </a:p>
          <a:p>
            <a:r>
              <a:rPr lang="en-US" dirty="0"/>
              <a:t>My Führer (The child speaks)</a:t>
            </a:r>
          </a:p>
          <a:p>
            <a:r>
              <a:rPr lang="en-US" dirty="0"/>
              <a:t>I know you well and love you dearly</a:t>
            </a:r>
          </a:p>
          <a:p>
            <a:r>
              <a:rPr lang="en-US" dirty="0"/>
              <a:t>Like father and mother.</a:t>
            </a:r>
          </a:p>
          <a:p>
            <a:r>
              <a:rPr lang="en-US" dirty="0"/>
              <a:t>I want to always be obedient to you</a:t>
            </a:r>
          </a:p>
          <a:p>
            <a:r>
              <a:rPr lang="en-US" dirty="0"/>
              <a:t>Like I am to father and mother.</a:t>
            </a:r>
          </a:p>
          <a:p>
            <a:r>
              <a:rPr lang="en-US" dirty="0"/>
              <a:t>And when I grow up, I will help you,</a:t>
            </a:r>
          </a:p>
          <a:p>
            <a:r>
              <a:rPr lang="en-US" dirty="0"/>
              <a:t>Like I will father and mother,</a:t>
            </a:r>
          </a:p>
          <a:p>
            <a:r>
              <a:rPr lang="en-US" dirty="0"/>
              <a:t>You should feel joy because of me,</a:t>
            </a:r>
          </a:p>
          <a:p>
            <a:r>
              <a:rPr lang="en-US" dirty="0"/>
              <a:t>Like father and mother!</a:t>
            </a:r>
          </a:p>
        </p:txBody>
      </p:sp>
      <p:sp>
        <p:nvSpPr>
          <p:cNvPr id="5" name="Rettangolo 4"/>
          <p:cNvSpPr/>
          <p:nvPr/>
        </p:nvSpPr>
        <p:spPr>
          <a:xfrm>
            <a:off x="4447186" y="2367044"/>
            <a:ext cx="41764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Mio Fuhrer</a:t>
            </a:r>
          </a:p>
          <a:p>
            <a:r>
              <a:rPr lang="it-IT" dirty="0"/>
              <a:t>Tu sei buono  e ti amo teneramente </a:t>
            </a:r>
          </a:p>
          <a:p>
            <a:r>
              <a:rPr lang="it-IT" dirty="0"/>
              <a:t>come  mamma e papà</a:t>
            </a:r>
          </a:p>
          <a:p>
            <a:r>
              <a:rPr lang="it-IT" dirty="0"/>
              <a:t>Ti obbedirò sempre</a:t>
            </a:r>
          </a:p>
          <a:p>
            <a:r>
              <a:rPr lang="it-IT" dirty="0"/>
              <a:t>come a mamma e papà</a:t>
            </a:r>
          </a:p>
          <a:p>
            <a:r>
              <a:rPr lang="it-IT" dirty="0"/>
              <a:t>E da grande, ti sosterrò</a:t>
            </a:r>
          </a:p>
          <a:p>
            <a:r>
              <a:rPr lang="it-IT" dirty="0"/>
              <a:t>come con mamma e papà </a:t>
            </a:r>
          </a:p>
          <a:p>
            <a:r>
              <a:rPr lang="it-IT" dirty="0"/>
              <a:t>Ti darò solo soddisfazioni </a:t>
            </a:r>
          </a:p>
          <a:p>
            <a:r>
              <a:rPr lang="it-IT" dirty="0"/>
              <a:t>come a mamma e papà</a:t>
            </a:r>
          </a:p>
        </p:txBody>
      </p:sp>
    </p:spTree>
    <p:extLst>
      <p:ext uri="{BB962C8B-B14F-4D97-AF65-F5344CB8AC3E}">
        <p14:creationId xmlns:p14="http://schemas.microsoft.com/office/powerpoint/2010/main" val="133754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403648" y="2276872"/>
            <a:ext cx="57606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/>
              <a:t>1123 Postcard with war propaganda,</a:t>
            </a:r>
          </a:p>
          <a:p>
            <a:pPr algn="just"/>
            <a:r>
              <a:rPr lang="en-US" sz="2000" b="1" dirty="0" smtClean="0"/>
              <a:t>Germany, 1915</a:t>
            </a:r>
          </a:p>
          <a:p>
            <a:pPr algn="just"/>
            <a:r>
              <a:rPr lang="en-US" sz="2000" b="1" dirty="0" err="1" smtClean="0"/>
              <a:t>Sammlung</a:t>
            </a:r>
            <a:r>
              <a:rPr lang="en-US" sz="2000" b="1" dirty="0" smtClean="0"/>
              <a:t> Karl </a:t>
            </a:r>
            <a:r>
              <a:rPr lang="en-US" sz="2000" b="1" dirty="0" err="1" smtClean="0"/>
              <a:t>Stehle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München</a:t>
            </a:r>
            <a:endParaRPr lang="en-US" sz="2000" b="1" dirty="0" smtClean="0"/>
          </a:p>
          <a:p>
            <a:pPr algn="just"/>
            <a:r>
              <a:rPr lang="en-US" sz="2000" b="1" dirty="0" smtClean="0"/>
              <a:t>“In war you behaved like cattle – so you learn</a:t>
            </a:r>
          </a:p>
          <a:p>
            <a:pPr algn="just"/>
            <a:r>
              <a:rPr lang="en-US" sz="2000" b="1" dirty="0" smtClean="0"/>
              <a:t>the ‘new geography’! East France, Belgium join</a:t>
            </a:r>
          </a:p>
          <a:p>
            <a:pPr algn="just"/>
            <a:r>
              <a:rPr lang="en-US" sz="2000" b="1" dirty="0" smtClean="0"/>
              <a:t>the German Reich peacefully. And West-Russia</a:t>
            </a:r>
          </a:p>
          <a:p>
            <a:pPr algn="just"/>
            <a:r>
              <a:rPr lang="en-US" sz="2000" b="1" dirty="0" smtClean="0"/>
              <a:t>we‘ll divide between Germany and Austria.</a:t>
            </a:r>
          </a:p>
          <a:p>
            <a:pPr algn="just"/>
            <a:r>
              <a:rPr lang="en-US" sz="2000" b="1" dirty="0" smtClean="0"/>
              <a:t>Lots of colonies from England. And then the</a:t>
            </a:r>
          </a:p>
          <a:p>
            <a:pPr algn="just"/>
            <a:r>
              <a:rPr lang="en-US" sz="2000" b="1" dirty="0" smtClean="0"/>
              <a:t>game is over!”</a:t>
            </a:r>
          </a:p>
        </p:txBody>
      </p:sp>
    </p:spTree>
    <p:extLst>
      <p:ext uri="{BB962C8B-B14F-4D97-AF65-F5344CB8AC3E}">
        <p14:creationId xmlns:p14="http://schemas.microsoft.com/office/powerpoint/2010/main" val="275247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usilio Vulcano\Desktop\tutto\files vecchi\Nuova cartella\SHOAH  2017\YAD VASHEM\pictures\The_Jewish_Enem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69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28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usilio Vulcano\Desktop\tutto\files vecchi\Nuova cartella\SHOAH  2017\YAD VASHEM\pictures\lot1215x_lg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44000" cy="66967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27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ANTISEMITIC  PROPAGANDA</a:t>
            </a:r>
            <a:endParaRPr lang="it-IT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Ausilio Vulcano\Desktop\tutto\files vecchi\Nuova cartella\SHOAH  2017\YAD VASHEM\pictures\00jewishED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94694"/>
            <a:ext cx="5976664" cy="31917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37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 SCHOOL</a:t>
            </a:r>
            <a:endParaRPr lang="it-I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Users\Ausilio Vulcano\Desktop\tutto\files vecchi\Nuova cartella\SHOAH  2017\YAD VASHEM\pictures\00jewishED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57027" y="2438400"/>
            <a:ext cx="2629945" cy="304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935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usilio Vulcano\Desktop\tutto\files vecchi\Nuova cartella\SHOAH  2017\YAD VASHEM\pictures\Udr5xI_web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3" r="6553"/>
          <a:stretch/>
        </p:blipFill>
        <p:spPr bwMode="auto">
          <a:xfrm>
            <a:off x="1547664" y="2265578"/>
            <a:ext cx="5688632" cy="32208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32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usilio Vulcano\Desktop\tutto\files vecchi\Nuova cartella\SHOAH  2017\YAD VASHEM\pictures\ARM57E_web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0" t="-1428" r="9994"/>
          <a:stretch/>
        </p:blipFill>
        <p:spPr bwMode="auto">
          <a:xfrm>
            <a:off x="1763688" y="2394857"/>
            <a:ext cx="5832648" cy="30915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58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ANTISEMITIC  POSTERS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C:\Users\Ausilio Vulcano\Desktop\tutto\files vecchi\Nuova cartella\SHOAH  2017\YAD VASHEM\pictures\10124263_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351382"/>
            <a:ext cx="2448272" cy="33899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usilio Vulcano\Desktop\tutto\files vecchi\Nuova cartella\SHOAH  2017\YAD VASHEM\pictures\3d605400404f75c07ff112c0a7e09cce--history-posters-history-pic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492896"/>
            <a:ext cx="2160240" cy="31573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usilio Vulcano\Desktop\tutto\files vecchi\Nuova cartella\SHOAH  2017\YAD VASHEM\pictures\220px-German_antisemitic_poster,_19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492896"/>
            <a:ext cx="1872208" cy="31548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52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ANTISEMITIC  POSTERS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C:\Users\Ausilio Vulcano\Desktop\tutto\files vecchi\Nuova cartella\SHOAH  2017\YAD VASHEM\pictures\anti-semitism-german-nazi-propaganda-poster-wwii-FH74DX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9" b="6568"/>
          <a:stretch/>
        </p:blipFill>
        <p:spPr bwMode="auto">
          <a:xfrm>
            <a:off x="1115617" y="2276872"/>
            <a:ext cx="2304256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usilio Vulcano\Desktop\tutto\files vecchi\Nuova cartella\SHOAH  2017\YAD VASHEM\pictures\EwigerJudeFil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564904"/>
            <a:ext cx="2160240" cy="2863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usilio Vulcano\Desktop\tutto\files vecchi\Nuova cartella\SHOAH  2017\YAD VASHEM\pictures\the_happy_merchant_by_567a45-d6lbzsg-405x580-2x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79" b="4951"/>
          <a:stretch/>
        </p:blipFill>
        <p:spPr bwMode="auto">
          <a:xfrm>
            <a:off x="5934945" y="2564904"/>
            <a:ext cx="1886677" cy="2743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13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usilio Vulcano\Desktop\tutto\files vecchi\Nuova cartella\SHOAH  2017\YAD VASHEM\pictures\JewsBehindRaceMixin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96752"/>
            <a:ext cx="5976664" cy="446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6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usilio Vulcano\Desktop\tutto\files vecchi\Nuova cartella\SHOAH  2017\YAD VASHEM\pictures\decreto-razz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24744"/>
            <a:ext cx="6768752" cy="459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1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Ausilio Vulcano\Desktop\tutto\files vecchi\Nuova cartella\SHOAH  2017\YAD VASHEM\pictures\italietta2_giornal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8928992" cy="6696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45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3314" name="Picture 2" descr="C:\Users\Ausilio Vulcano\Desktop\tutto\files vecchi\Nuova cartella\SHOAH  2017\YAD VASHEM\pictures\leggi-razziali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856984" cy="648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94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4338" name="Picture 2" descr="C:\Users\Ausilio Vulcano\Desktop\tutto\files vecchi\Nuova cartella\SHOAH  2017\YAD VASHEM\pictures\leggi-razziali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1443"/>
            <a:ext cx="8928992" cy="669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50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5362" name="Picture 2" descr="C:\Users\Ausilio Vulcano\Desktop\tutto\files vecchi\Nuova cartella\SHOAH  2017\YAD VASHEM\pictures\leggi-razziali-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825"/>
            <a:ext cx="9144000" cy="6731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99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6386" name="Picture 2" descr="C:\Users\Ausilio Vulcano\Desktop\tutto\files vecchi\Nuova cartella\SHOAH  2017\YAD VASHEM\pictures\mondo23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48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usilio Vulcano\Desktop\tutto\files vecchi\Nuova cartella\SHOAH  2017\YAD VASHEM\pictures\800px-Corriere_testata_193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348880"/>
            <a:ext cx="5976664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85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lta moda">
  <a:themeElements>
    <a:clrScheme name="Alta mod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Cravatta nera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lta moda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191</TotalTime>
  <Words>293</Words>
  <Application>Microsoft Office PowerPoint</Application>
  <PresentationFormat>Presentazione su schermo (4:3)</PresentationFormat>
  <Paragraphs>50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5" baseType="lpstr">
      <vt:lpstr>Alta moda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ANTISEMITIC  PROPAGANDA</vt:lpstr>
      <vt:lpstr>AT  SCHOOL</vt:lpstr>
      <vt:lpstr>Presentazione standard di PowerPoint</vt:lpstr>
      <vt:lpstr>Presentazione standard di PowerPoint</vt:lpstr>
      <vt:lpstr>ANTISEMITIC  POSTERS</vt:lpstr>
      <vt:lpstr>ANTISEMITIC  POSTERS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ausilio</dc:creator>
  <cp:lastModifiedBy>Microsoft</cp:lastModifiedBy>
  <cp:revision>8</cp:revision>
  <dcterms:created xsi:type="dcterms:W3CDTF">2017-09-24T12:45:59Z</dcterms:created>
  <dcterms:modified xsi:type="dcterms:W3CDTF">2019-02-04T18:36:13Z</dcterms:modified>
</cp:coreProperties>
</file>