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9" r:id="rId4"/>
    <p:sldId id="260" r:id="rId5"/>
    <p:sldId id="266" r:id="rId6"/>
    <p:sldId id="268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40AAC4-8831-4A16-A9D7-D66F7BD94F5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C31A608-4F5D-4DF7-8C89-9211285D7E40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PRIMA</a:t>
          </a:r>
          <a:endParaRPr lang="it-IT" dirty="0"/>
        </a:p>
      </dgm:t>
    </dgm:pt>
    <dgm:pt modelId="{09FE0B83-448A-467B-A9B2-E04BE2ADE64C}" type="parTrans" cxnId="{AB60A263-8799-4640-A1CF-794014A79855}">
      <dgm:prSet/>
      <dgm:spPr/>
      <dgm:t>
        <a:bodyPr/>
        <a:lstStyle/>
        <a:p>
          <a:endParaRPr lang="it-IT"/>
        </a:p>
      </dgm:t>
    </dgm:pt>
    <dgm:pt modelId="{2C02C6F6-F6D2-45A1-9A4B-C72BD280F2AE}" type="sibTrans" cxnId="{AB60A263-8799-4640-A1CF-794014A79855}">
      <dgm:prSet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it-IT" dirty="0"/>
        </a:p>
      </dgm:t>
    </dgm:pt>
    <dgm:pt modelId="{799952AD-8A6C-4156-A03D-76EAACC8A87F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DURANTE</a:t>
          </a:r>
          <a:endParaRPr lang="it-IT" dirty="0"/>
        </a:p>
      </dgm:t>
    </dgm:pt>
    <dgm:pt modelId="{37666032-5A9B-4165-B516-C3FA5CC482C6}" type="parTrans" cxnId="{AA640A0B-22B5-4FE5-9C8A-2FC4AAA76776}">
      <dgm:prSet/>
      <dgm:spPr/>
      <dgm:t>
        <a:bodyPr/>
        <a:lstStyle/>
        <a:p>
          <a:endParaRPr lang="it-IT"/>
        </a:p>
      </dgm:t>
    </dgm:pt>
    <dgm:pt modelId="{9CC283EA-3453-4E6F-A230-5018667E0B47}" type="sibTrans" cxnId="{AA640A0B-22B5-4FE5-9C8A-2FC4AAA76776}">
      <dgm:prSet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it-IT" dirty="0"/>
        </a:p>
      </dgm:t>
    </dgm:pt>
    <dgm:pt modelId="{A816147C-728A-4550-A7B7-BF86A3E7D7FB}">
      <dgm:prSet phldrT="[Testo]"/>
      <dgm:spPr>
        <a:ln>
          <a:solidFill>
            <a:srgbClr val="C00000"/>
          </a:solidFill>
        </a:ln>
      </dgm:spPr>
      <dgm:t>
        <a:bodyPr/>
        <a:lstStyle/>
        <a:p>
          <a:r>
            <a:rPr lang="it-IT" dirty="0" smtClean="0"/>
            <a:t>DOPO L’OLOCAUSTO</a:t>
          </a:r>
          <a:endParaRPr lang="it-IT" dirty="0"/>
        </a:p>
      </dgm:t>
    </dgm:pt>
    <dgm:pt modelId="{1A2ABBD8-CD7F-47B3-8984-401087B9A3F2}" type="parTrans" cxnId="{1AEEB742-4F5D-4792-B3FE-2FEAE0567CD0}">
      <dgm:prSet/>
      <dgm:spPr/>
      <dgm:t>
        <a:bodyPr/>
        <a:lstStyle/>
        <a:p>
          <a:endParaRPr lang="it-IT"/>
        </a:p>
      </dgm:t>
    </dgm:pt>
    <dgm:pt modelId="{A8C74E5B-7F5A-437B-ABB3-FF312DFAFC66}" type="sibTrans" cxnId="{1AEEB742-4F5D-4792-B3FE-2FEAE0567CD0}">
      <dgm:prSet/>
      <dgm:spPr/>
      <dgm:t>
        <a:bodyPr/>
        <a:lstStyle/>
        <a:p>
          <a:endParaRPr lang="it-IT"/>
        </a:p>
      </dgm:t>
    </dgm:pt>
    <dgm:pt modelId="{76848E8D-5BA4-48FE-8D1E-340A1D4C70E7}" type="pres">
      <dgm:prSet presAssocID="{D640AAC4-8831-4A16-A9D7-D66F7BD94F5E}" presName="outerComposite" presStyleCnt="0">
        <dgm:presLayoutVars>
          <dgm:chMax val="5"/>
          <dgm:dir/>
          <dgm:resizeHandles val="exact"/>
        </dgm:presLayoutVars>
      </dgm:prSet>
      <dgm:spPr/>
    </dgm:pt>
    <dgm:pt modelId="{7CB8386E-607E-4AFA-9A09-1E244B36618C}" type="pres">
      <dgm:prSet presAssocID="{D640AAC4-8831-4A16-A9D7-D66F7BD94F5E}" presName="dummyMaxCanvas" presStyleCnt="0">
        <dgm:presLayoutVars/>
      </dgm:prSet>
      <dgm:spPr/>
    </dgm:pt>
    <dgm:pt modelId="{AA23BC10-7598-4564-8420-44B830629B1C}" type="pres">
      <dgm:prSet presAssocID="{D640AAC4-8831-4A16-A9D7-D66F7BD94F5E}" presName="ThreeNodes_1" presStyleLbl="node1" presStyleIdx="0" presStyleCnt="3">
        <dgm:presLayoutVars>
          <dgm:bulletEnabled val="1"/>
        </dgm:presLayoutVars>
      </dgm:prSet>
      <dgm:spPr/>
    </dgm:pt>
    <dgm:pt modelId="{79A8DBE0-2306-49FA-841E-A217CC42E306}" type="pres">
      <dgm:prSet presAssocID="{D640AAC4-8831-4A16-A9D7-D66F7BD94F5E}" presName="ThreeNodes_2" presStyleLbl="node1" presStyleIdx="1" presStyleCnt="3">
        <dgm:presLayoutVars>
          <dgm:bulletEnabled val="1"/>
        </dgm:presLayoutVars>
      </dgm:prSet>
      <dgm:spPr/>
    </dgm:pt>
    <dgm:pt modelId="{14EF4632-3B8C-482E-BBFB-69721C0B1C33}" type="pres">
      <dgm:prSet presAssocID="{D640AAC4-8831-4A16-A9D7-D66F7BD94F5E}" presName="ThreeNodes_3" presStyleLbl="node1" presStyleIdx="2" presStyleCnt="3" custScaleY="105765" custLinFactNeighborX="-2058" custLinFactNeighborY="7423">
        <dgm:presLayoutVars>
          <dgm:bulletEnabled val="1"/>
        </dgm:presLayoutVars>
      </dgm:prSet>
      <dgm:spPr/>
    </dgm:pt>
    <dgm:pt modelId="{6968779D-2CE8-4FFD-B79E-A295E3F30492}" type="pres">
      <dgm:prSet presAssocID="{D640AAC4-8831-4A16-A9D7-D66F7BD94F5E}" presName="ThreeConn_1-2" presStyleLbl="fgAccFollowNode1" presStyleIdx="0" presStyleCnt="2">
        <dgm:presLayoutVars>
          <dgm:bulletEnabled val="1"/>
        </dgm:presLayoutVars>
      </dgm:prSet>
      <dgm:spPr/>
    </dgm:pt>
    <dgm:pt modelId="{1CCA0BA8-0681-4D0B-AC87-9603BE862247}" type="pres">
      <dgm:prSet presAssocID="{D640AAC4-8831-4A16-A9D7-D66F7BD94F5E}" presName="ThreeConn_2-3" presStyleLbl="fgAccFollowNode1" presStyleIdx="1" presStyleCnt="2">
        <dgm:presLayoutVars>
          <dgm:bulletEnabled val="1"/>
        </dgm:presLayoutVars>
      </dgm:prSet>
      <dgm:spPr/>
    </dgm:pt>
    <dgm:pt modelId="{D3B33F16-84E6-481E-ADB6-19B8C4A36F28}" type="pres">
      <dgm:prSet presAssocID="{D640AAC4-8831-4A16-A9D7-D66F7BD94F5E}" presName="ThreeNodes_1_text" presStyleLbl="node1" presStyleIdx="2" presStyleCnt="3">
        <dgm:presLayoutVars>
          <dgm:bulletEnabled val="1"/>
        </dgm:presLayoutVars>
      </dgm:prSet>
      <dgm:spPr/>
    </dgm:pt>
    <dgm:pt modelId="{7A8A2DE1-3F51-44B1-82D1-1947A3BAC7CE}" type="pres">
      <dgm:prSet presAssocID="{D640AAC4-8831-4A16-A9D7-D66F7BD94F5E}" presName="ThreeNodes_2_text" presStyleLbl="node1" presStyleIdx="2" presStyleCnt="3">
        <dgm:presLayoutVars>
          <dgm:bulletEnabled val="1"/>
        </dgm:presLayoutVars>
      </dgm:prSet>
      <dgm:spPr/>
    </dgm:pt>
    <dgm:pt modelId="{BCD296CF-2E8E-49FF-AD89-42D05E56E400}" type="pres">
      <dgm:prSet presAssocID="{D640AAC4-8831-4A16-A9D7-D66F7BD94F5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7F9637A-7BE6-41F6-B4F1-4EF83D3F3702}" type="presOf" srcId="{9CC283EA-3453-4E6F-A230-5018667E0B47}" destId="{1CCA0BA8-0681-4D0B-AC87-9603BE862247}" srcOrd="0" destOrd="0" presId="urn:microsoft.com/office/officeart/2005/8/layout/vProcess5"/>
    <dgm:cxn modelId="{98523817-6A1B-47ED-8E42-3A3925F5477E}" type="presOf" srcId="{2C02C6F6-F6D2-45A1-9A4B-C72BD280F2AE}" destId="{6968779D-2CE8-4FFD-B79E-A295E3F30492}" srcOrd="0" destOrd="0" presId="urn:microsoft.com/office/officeart/2005/8/layout/vProcess5"/>
    <dgm:cxn modelId="{914353D2-7AA9-464C-9C43-CD11447C0229}" type="presOf" srcId="{D640AAC4-8831-4A16-A9D7-D66F7BD94F5E}" destId="{76848E8D-5BA4-48FE-8D1E-340A1D4C70E7}" srcOrd="0" destOrd="0" presId="urn:microsoft.com/office/officeart/2005/8/layout/vProcess5"/>
    <dgm:cxn modelId="{1AEEB742-4F5D-4792-B3FE-2FEAE0567CD0}" srcId="{D640AAC4-8831-4A16-A9D7-D66F7BD94F5E}" destId="{A816147C-728A-4550-A7B7-BF86A3E7D7FB}" srcOrd="2" destOrd="0" parTransId="{1A2ABBD8-CD7F-47B3-8984-401087B9A3F2}" sibTransId="{A8C74E5B-7F5A-437B-ABB3-FF312DFAFC66}"/>
    <dgm:cxn modelId="{5ED4D706-412B-41F5-BA44-8E6D8D7D7E8B}" type="presOf" srcId="{799952AD-8A6C-4156-A03D-76EAACC8A87F}" destId="{79A8DBE0-2306-49FA-841E-A217CC42E306}" srcOrd="0" destOrd="0" presId="urn:microsoft.com/office/officeart/2005/8/layout/vProcess5"/>
    <dgm:cxn modelId="{AA640A0B-22B5-4FE5-9C8A-2FC4AAA76776}" srcId="{D640AAC4-8831-4A16-A9D7-D66F7BD94F5E}" destId="{799952AD-8A6C-4156-A03D-76EAACC8A87F}" srcOrd="1" destOrd="0" parTransId="{37666032-5A9B-4165-B516-C3FA5CC482C6}" sibTransId="{9CC283EA-3453-4E6F-A230-5018667E0B47}"/>
    <dgm:cxn modelId="{61B183E1-1DE2-445E-86D1-722CB371BAE0}" type="presOf" srcId="{A816147C-728A-4550-A7B7-BF86A3E7D7FB}" destId="{14EF4632-3B8C-482E-BBFB-69721C0B1C33}" srcOrd="0" destOrd="0" presId="urn:microsoft.com/office/officeart/2005/8/layout/vProcess5"/>
    <dgm:cxn modelId="{C8094EC7-E3D9-4489-BDED-A9A3CD873EBE}" type="presOf" srcId="{799952AD-8A6C-4156-A03D-76EAACC8A87F}" destId="{7A8A2DE1-3F51-44B1-82D1-1947A3BAC7CE}" srcOrd="1" destOrd="0" presId="urn:microsoft.com/office/officeart/2005/8/layout/vProcess5"/>
    <dgm:cxn modelId="{55B171BA-73E0-44D1-9F7B-AAC044F3A000}" type="presOf" srcId="{A816147C-728A-4550-A7B7-BF86A3E7D7FB}" destId="{BCD296CF-2E8E-49FF-AD89-42D05E56E400}" srcOrd="1" destOrd="0" presId="urn:microsoft.com/office/officeart/2005/8/layout/vProcess5"/>
    <dgm:cxn modelId="{257491CA-0025-4AF9-B43A-698CE00986B1}" type="presOf" srcId="{2C31A608-4F5D-4DF7-8C89-9211285D7E40}" destId="{AA23BC10-7598-4564-8420-44B830629B1C}" srcOrd="0" destOrd="0" presId="urn:microsoft.com/office/officeart/2005/8/layout/vProcess5"/>
    <dgm:cxn modelId="{AB60A263-8799-4640-A1CF-794014A79855}" srcId="{D640AAC4-8831-4A16-A9D7-D66F7BD94F5E}" destId="{2C31A608-4F5D-4DF7-8C89-9211285D7E40}" srcOrd="0" destOrd="0" parTransId="{09FE0B83-448A-467B-A9B2-E04BE2ADE64C}" sibTransId="{2C02C6F6-F6D2-45A1-9A4B-C72BD280F2AE}"/>
    <dgm:cxn modelId="{AB84D38B-43E3-4E3C-88B6-544DEF2510F3}" type="presOf" srcId="{2C31A608-4F5D-4DF7-8C89-9211285D7E40}" destId="{D3B33F16-84E6-481E-ADB6-19B8C4A36F28}" srcOrd="1" destOrd="0" presId="urn:microsoft.com/office/officeart/2005/8/layout/vProcess5"/>
    <dgm:cxn modelId="{9640DB91-CBB8-4138-8A4E-EE91841475C6}" type="presParOf" srcId="{76848E8D-5BA4-48FE-8D1E-340A1D4C70E7}" destId="{7CB8386E-607E-4AFA-9A09-1E244B36618C}" srcOrd="0" destOrd="0" presId="urn:microsoft.com/office/officeart/2005/8/layout/vProcess5"/>
    <dgm:cxn modelId="{E7319DD4-EDCE-4221-ABBF-90F9FD2FA46D}" type="presParOf" srcId="{76848E8D-5BA4-48FE-8D1E-340A1D4C70E7}" destId="{AA23BC10-7598-4564-8420-44B830629B1C}" srcOrd="1" destOrd="0" presId="urn:microsoft.com/office/officeart/2005/8/layout/vProcess5"/>
    <dgm:cxn modelId="{80B23FB2-F863-4CF6-B2BD-3B6219B04D96}" type="presParOf" srcId="{76848E8D-5BA4-48FE-8D1E-340A1D4C70E7}" destId="{79A8DBE0-2306-49FA-841E-A217CC42E306}" srcOrd="2" destOrd="0" presId="urn:microsoft.com/office/officeart/2005/8/layout/vProcess5"/>
    <dgm:cxn modelId="{61A050A5-9C70-4663-80C0-E180F9C569DA}" type="presParOf" srcId="{76848E8D-5BA4-48FE-8D1E-340A1D4C70E7}" destId="{14EF4632-3B8C-482E-BBFB-69721C0B1C33}" srcOrd="3" destOrd="0" presId="urn:microsoft.com/office/officeart/2005/8/layout/vProcess5"/>
    <dgm:cxn modelId="{BA44F59C-039D-4C78-BAB6-D07A6DAF3C05}" type="presParOf" srcId="{76848E8D-5BA4-48FE-8D1E-340A1D4C70E7}" destId="{6968779D-2CE8-4FFD-B79E-A295E3F30492}" srcOrd="4" destOrd="0" presId="urn:microsoft.com/office/officeart/2005/8/layout/vProcess5"/>
    <dgm:cxn modelId="{91BB522E-9CED-4E1A-B974-F34334127BBD}" type="presParOf" srcId="{76848E8D-5BA4-48FE-8D1E-340A1D4C70E7}" destId="{1CCA0BA8-0681-4D0B-AC87-9603BE862247}" srcOrd="5" destOrd="0" presId="urn:microsoft.com/office/officeart/2005/8/layout/vProcess5"/>
    <dgm:cxn modelId="{F99EE938-6EFB-4230-BE0A-442085B94F2F}" type="presParOf" srcId="{76848E8D-5BA4-48FE-8D1E-340A1D4C70E7}" destId="{D3B33F16-84E6-481E-ADB6-19B8C4A36F28}" srcOrd="6" destOrd="0" presId="urn:microsoft.com/office/officeart/2005/8/layout/vProcess5"/>
    <dgm:cxn modelId="{670F5233-4283-4CE9-B53A-CC2E5960B81A}" type="presParOf" srcId="{76848E8D-5BA4-48FE-8D1E-340A1D4C70E7}" destId="{7A8A2DE1-3F51-44B1-82D1-1947A3BAC7CE}" srcOrd="7" destOrd="0" presId="urn:microsoft.com/office/officeart/2005/8/layout/vProcess5"/>
    <dgm:cxn modelId="{0176ED51-E56C-495D-9F97-D46ED68491FE}" type="presParOf" srcId="{76848E8D-5BA4-48FE-8D1E-340A1D4C70E7}" destId="{BCD296CF-2E8E-49FF-AD89-42D05E56E40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3BC10-7598-4564-8420-44B830629B1C}">
      <dsp:nvSpPr>
        <dsp:cNvPr id="0" name=""/>
        <dsp:cNvSpPr/>
      </dsp:nvSpPr>
      <dsp:spPr>
        <a:xfrm>
          <a:off x="0" y="-19569"/>
          <a:ext cx="7406022" cy="1357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100" kern="1200" dirty="0" smtClean="0"/>
            <a:t>PRIMA</a:t>
          </a:r>
          <a:endParaRPr lang="it-IT" sz="5100" kern="1200" dirty="0"/>
        </a:p>
      </dsp:txBody>
      <dsp:txXfrm>
        <a:off x="39768" y="20199"/>
        <a:ext cx="5940863" cy="1278252"/>
      </dsp:txXfrm>
    </dsp:sp>
    <dsp:sp modelId="{79A8DBE0-2306-49FA-841E-A217CC42E306}">
      <dsp:nvSpPr>
        <dsp:cNvPr id="0" name=""/>
        <dsp:cNvSpPr/>
      </dsp:nvSpPr>
      <dsp:spPr>
        <a:xfrm>
          <a:off x="653472" y="1564517"/>
          <a:ext cx="7406022" cy="13577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100" kern="1200" dirty="0" smtClean="0"/>
            <a:t>DURANTE</a:t>
          </a:r>
          <a:endParaRPr lang="it-IT" sz="5100" kern="1200" dirty="0"/>
        </a:p>
      </dsp:txBody>
      <dsp:txXfrm>
        <a:off x="693240" y="1604285"/>
        <a:ext cx="5790451" cy="1278252"/>
      </dsp:txXfrm>
    </dsp:sp>
    <dsp:sp modelId="{14EF4632-3B8C-482E-BBFB-69721C0B1C33}">
      <dsp:nvSpPr>
        <dsp:cNvPr id="0" name=""/>
        <dsp:cNvSpPr/>
      </dsp:nvSpPr>
      <dsp:spPr>
        <a:xfrm>
          <a:off x="1154529" y="3109466"/>
          <a:ext cx="7406022" cy="14360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100" kern="1200" dirty="0" smtClean="0"/>
            <a:t>DOPO L’OLOCAUSTO</a:t>
          </a:r>
          <a:endParaRPr lang="it-IT" sz="5100" kern="1200" dirty="0"/>
        </a:p>
      </dsp:txBody>
      <dsp:txXfrm>
        <a:off x="1196590" y="3151527"/>
        <a:ext cx="5785865" cy="1351943"/>
      </dsp:txXfrm>
    </dsp:sp>
    <dsp:sp modelId="{6968779D-2CE8-4FFD-B79E-A295E3F30492}">
      <dsp:nvSpPr>
        <dsp:cNvPr id="0" name=""/>
        <dsp:cNvSpPr/>
      </dsp:nvSpPr>
      <dsp:spPr>
        <a:xfrm>
          <a:off x="6523460" y="1010087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 dirty="0"/>
        </a:p>
      </dsp:txBody>
      <dsp:txXfrm>
        <a:off x="6722036" y="1010087"/>
        <a:ext cx="485410" cy="664128"/>
      </dsp:txXfrm>
    </dsp:sp>
    <dsp:sp modelId="{1CCA0BA8-0681-4D0B-AC87-9603BE862247}">
      <dsp:nvSpPr>
        <dsp:cNvPr id="0" name=""/>
        <dsp:cNvSpPr/>
      </dsp:nvSpPr>
      <dsp:spPr>
        <a:xfrm>
          <a:off x="7176932" y="2585122"/>
          <a:ext cx="882562" cy="88256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 dirty="0"/>
        </a:p>
      </dsp:txBody>
      <dsp:txXfrm>
        <a:off x="7375508" y="2585122"/>
        <a:ext cx="485410" cy="664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6D3AC-C322-4122-AA76-3A6E27CE654E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CF516-0BCF-4C65-899D-028B548700F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15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CF516-0BCF-4C65-899D-028B548700FC}" type="slidenum">
              <a:rPr lang="it-IT" smtClean="0"/>
              <a:pPr/>
              <a:t>1</a:t>
            </a:fld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1DD87-4228-4CA2-9F59-908C7A445990}" type="datetimeFigureOut">
              <a:rPr lang="it-IT" smtClean="0"/>
              <a:pPr/>
              <a:t>03/02/2019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EAF38-89E0-413A-A9D1-B11168D42CE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-214338"/>
            <a:ext cx="7772400" cy="1684363"/>
          </a:xfrm>
        </p:spPr>
        <p:txBody>
          <a:bodyPr>
            <a:normAutofit/>
          </a:bodyPr>
          <a:lstStyle/>
          <a:p>
            <a:r>
              <a:rPr lang="it-IT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EBREI SUL TEVERE</a:t>
            </a:r>
            <a:endParaRPr lang="it-I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3760" y="908720"/>
            <a:ext cx="6972304" cy="2286016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GIULIA MAFAI</a:t>
            </a:r>
            <a:endParaRPr lang="it-IT" sz="4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 descr="C:\Users\Franca\Desktop\3381_Maf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052737"/>
            <a:ext cx="4642330" cy="5630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ausilio\Desktop\giulia_mafai_0049pi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455153" cy="2304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Chiave di lettura tridimensionale della storia di una comunità sul Tevere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066029"/>
              </p:ext>
            </p:extLst>
          </p:nvPr>
        </p:nvGraphicFramePr>
        <p:xfrm>
          <a:off x="179512" y="1844824"/>
          <a:ext cx="871296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79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357214"/>
            <a:ext cx="9144000" cy="1571636"/>
          </a:xfrm>
        </p:spPr>
        <p:txBody>
          <a:bodyPr>
            <a:normAutofit/>
          </a:bodyPr>
          <a:lstStyle/>
          <a:p>
            <a:r>
              <a:rPr lang="it-I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 DELL’OLOCAUSTO</a:t>
            </a:r>
            <a:endParaRPr lang="it-IT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908720"/>
            <a:ext cx="8821644" cy="6143644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endParaRPr lang="it-IT" sz="4600" dirty="0" smtClean="0"/>
          </a:p>
          <a:p>
            <a:pPr algn="just">
              <a:buNone/>
            </a:pPr>
            <a:r>
              <a:rPr lang="it-IT" sz="4600" dirty="0" smtClean="0"/>
              <a:t>Un </a:t>
            </a:r>
            <a:r>
              <a:rPr lang="it-IT" sz="4600" dirty="0" smtClean="0"/>
              <a:t>popolo di pastori, nomadi, mercanti, studiosi che </a:t>
            </a:r>
            <a:r>
              <a:rPr lang="it-IT" sz="4600" dirty="0" smtClean="0"/>
              <a:t>vive </a:t>
            </a:r>
            <a:r>
              <a:rPr lang="it-IT" sz="4600" dirty="0" smtClean="0"/>
              <a:t>in un eterno esodo: da duemila anni </a:t>
            </a:r>
            <a:r>
              <a:rPr lang="it-IT" sz="4600" dirty="0" smtClean="0"/>
              <a:t>profughi</a:t>
            </a:r>
            <a:r>
              <a:rPr lang="it-IT" sz="4600" dirty="0" smtClean="0"/>
              <a:t>. </a:t>
            </a:r>
            <a:endParaRPr lang="it-IT" sz="4600" dirty="0" smtClean="0"/>
          </a:p>
          <a:p>
            <a:pPr algn="just">
              <a:buNone/>
            </a:pPr>
            <a:r>
              <a:rPr lang="it-IT" sz="4600" dirty="0" smtClean="0"/>
              <a:t>Non guerrieri </a:t>
            </a:r>
            <a:r>
              <a:rPr lang="it-IT" sz="4600" dirty="0" smtClean="0"/>
              <a:t>o </a:t>
            </a:r>
            <a:r>
              <a:rPr lang="it-IT" sz="4600" dirty="0" smtClean="0"/>
              <a:t>eroi</a:t>
            </a:r>
            <a:r>
              <a:rPr lang="it-IT" sz="4600" dirty="0" smtClean="0"/>
              <a:t>, ma solo un piccolo clan tribale. La Bibbia </a:t>
            </a:r>
            <a:r>
              <a:rPr lang="it-IT" sz="4600" dirty="0" smtClean="0"/>
              <a:t>li </a:t>
            </a:r>
            <a:r>
              <a:rPr lang="it-IT" sz="4600" dirty="0" smtClean="0"/>
              <a:t>definisce </a:t>
            </a:r>
            <a:r>
              <a:rPr lang="it-IT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“un popolo dalla dura cervice”(detti alla romana “tosti”), </a:t>
            </a:r>
            <a:r>
              <a:rPr lang="it-IT" sz="4600" dirty="0" smtClean="0"/>
              <a:t>obbligati </a:t>
            </a:r>
            <a:r>
              <a:rPr lang="it-IT" sz="4600" dirty="0" smtClean="0"/>
              <a:t>per secoli a vivere in miseria rinchiusi nei ghetti malsani e sovrappopolati. </a:t>
            </a:r>
            <a:endParaRPr lang="it-IT" sz="4600" dirty="0" smtClean="0"/>
          </a:p>
          <a:p>
            <a:pPr algn="just">
              <a:buNone/>
            </a:pPr>
            <a:r>
              <a:rPr lang="it-IT" sz="4600" dirty="0" smtClean="0"/>
              <a:t>Storicamente </a:t>
            </a:r>
            <a:r>
              <a:rPr lang="it-IT" sz="4600" dirty="0" smtClean="0"/>
              <a:t>la prima attestazione della </a:t>
            </a:r>
            <a:r>
              <a:rPr lang="it-IT" sz="4600" dirty="0" smtClean="0"/>
              <a:t>loro presenza a </a:t>
            </a:r>
            <a:r>
              <a:rPr lang="it-IT" sz="4600" dirty="0" smtClean="0"/>
              <a:t>Roma sarebbe del 139 a.c. La comunità ebraica era numerosa e i rapporti con i romani non erano complicati anche se controversi a causa delle loro particolari usanze. </a:t>
            </a:r>
            <a:endParaRPr lang="it-IT" sz="4600" dirty="0" smtClean="0"/>
          </a:p>
          <a:p>
            <a:pPr algn="just">
              <a:buNone/>
            </a:pPr>
            <a:r>
              <a:rPr lang="it-IT" sz="4600" dirty="0" smtClean="0"/>
              <a:t>Il </a:t>
            </a:r>
            <a:r>
              <a:rPr lang="it-IT" sz="4600" dirty="0" smtClean="0"/>
              <a:t>rapporto </a:t>
            </a:r>
            <a:r>
              <a:rPr lang="it-IT" sz="4600" dirty="0" smtClean="0"/>
              <a:t>diventa </a:t>
            </a:r>
            <a:r>
              <a:rPr lang="it-IT" sz="4600" dirty="0" smtClean="0"/>
              <a:t>più difficile solo dopo che </a:t>
            </a:r>
            <a:r>
              <a:rPr lang="it-IT" sz="4600" dirty="0" smtClean="0"/>
              <a:t>Costantino, </a:t>
            </a:r>
            <a:r>
              <a:rPr lang="it-IT" sz="4600" dirty="0" smtClean="0"/>
              <a:t>con grande </a:t>
            </a:r>
            <a:r>
              <a:rPr lang="it-IT" sz="4600" dirty="0" smtClean="0"/>
              <a:t>intuito, </a:t>
            </a:r>
            <a:r>
              <a:rPr lang="it-IT" sz="4600" dirty="0" smtClean="0"/>
              <a:t>concede libertà di culto ponendo fine alle persecuzioni religiose. La situazione della Chiesa si ribalta: da perseguitata, si tramuta in persecutrice dell’antico ceppo ebraico, da cui trae le sue radici. </a:t>
            </a:r>
            <a:endParaRPr lang="it-IT" sz="4600" dirty="0" smtClean="0"/>
          </a:p>
          <a:p>
            <a:pPr algn="just">
              <a:buNone/>
            </a:pPr>
            <a:r>
              <a:rPr lang="it-IT" sz="4600" dirty="0" smtClean="0"/>
              <a:t>L’ebraismo </a:t>
            </a:r>
            <a:r>
              <a:rPr lang="it-IT" sz="4600" dirty="0" smtClean="0"/>
              <a:t>è chiuso, selettivo, non cerca di convincere, non vuole adepti, rispetta solo con scrupolo le regole che si è dato e che richiedono una grande responsabilità, mentre il cristianesimo, nato dalle sue radici vuole divulgare il messaggio e diventare la religione di tutti.  </a:t>
            </a:r>
            <a:endParaRPr lang="it-IT" sz="4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071570"/>
          </a:xfrm>
        </p:spPr>
        <p:txBody>
          <a:bodyPr>
            <a:normAutofit/>
          </a:bodyPr>
          <a:lstStyle/>
          <a:p>
            <a:r>
              <a:rPr lang="it-I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L’OLOCAUSTO</a:t>
            </a:r>
            <a:endParaRPr lang="it-IT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521816"/>
          </a:xfrm>
        </p:spPr>
        <p:txBody>
          <a:bodyPr>
            <a:noAutofit/>
          </a:bodyPr>
          <a:lstStyle/>
          <a:p>
            <a:pPr>
              <a:buNone/>
            </a:pPr>
            <a:endParaRPr lang="it-IT" sz="2000" dirty="0"/>
          </a:p>
          <a:p>
            <a:pPr algn="just">
              <a:buNone/>
            </a:pP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 nel getto </a:t>
            </a:r>
            <a:r>
              <a:rPr lang="it-IT" sz="2000" dirty="0" smtClean="0"/>
              <a:t>non era una delle più facili. I mugnai con i mulini sulla riva giudìa del Tevere pagano le </a:t>
            </a:r>
            <a:r>
              <a:rPr lang="it-IT" sz="2000" dirty="0" smtClean="0"/>
              <a:t>tasse; per </a:t>
            </a:r>
            <a:r>
              <a:rPr lang="it-IT" sz="2000" dirty="0" smtClean="0"/>
              <a:t>i romani l’acqua del nuovo acquedotto era gratis, per gli abitanti del ghetto era a pagamento. Numerose erano le spese che la Comunità era continuamente obbligata a onorare. </a:t>
            </a:r>
            <a:endParaRPr lang="it-IT" sz="2000" dirty="0" smtClean="0"/>
          </a:p>
          <a:p>
            <a:pPr algn="just">
              <a:buNone/>
            </a:pP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sovrappopolazione, la miseria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pessima situazione igienica </a:t>
            </a:r>
            <a:r>
              <a:rPr lang="it-IT" sz="2000" dirty="0" smtClean="0"/>
              <a:t>avevano effetti pericolosi; il sovraffollamento e la promiscuità generavano malattie come artrite, scoliosi, tubercolosi e altre malattie croniche e anche l’aspetto fisico ne risentiva: gli abitanti del Ghetto mal nutriti e con poca igiene, erano sempre più deboli, facce gialle, ingobbiti dallo studio, malaticci bassi, di statura, con i matrimoni spesso fra consanguinei, combinati da famiglie in stretta parentela fra loro. </a:t>
            </a:r>
            <a:endParaRPr lang="it-IT" sz="2000" dirty="0" smtClean="0"/>
          </a:p>
          <a:p>
            <a:pPr algn="just">
              <a:buNone/>
            </a:pPr>
            <a:r>
              <a:rPr lang="it-IT" sz="2000" dirty="0" smtClean="0"/>
              <a:t>l </a:t>
            </a:r>
            <a:r>
              <a:rPr lang="it-IT" sz="2000" dirty="0" smtClean="0"/>
              <a:t>rapporti tra il papato e i banchieri ebrei furono molto forti per tutto il XIX e il XX secolo al punto che diventarono cosi “ i guardiani del Tesoro papale”. </a:t>
            </a:r>
            <a:endParaRPr lang="it-I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071570"/>
          </a:xfrm>
        </p:spPr>
        <p:txBody>
          <a:bodyPr>
            <a:normAutofit/>
          </a:bodyPr>
          <a:lstStyle/>
          <a:p>
            <a:r>
              <a:rPr lang="it-I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L’OLOCAUSTO</a:t>
            </a:r>
            <a:endParaRPr lang="it-IT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571480"/>
            <a:ext cx="8784976" cy="6286520"/>
          </a:xfrm>
        </p:spPr>
        <p:txBody>
          <a:bodyPr>
            <a:noAutofit/>
          </a:bodyPr>
          <a:lstStyle/>
          <a:p>
            <a:pPr>
              <a:buNone/>
            </a:pPr>
            <a:endParaRPr lang="it-IT" sz="2000" dirty="0"/>
          </a:p>
          <a:p>
            <a:pPr algn="just">
              <a:buNone/>
            </a:pPr>
            <a:endParaRPr lang="it-IT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tradizioni </a:t>
            </a:r>
            <a:r>
              <a:rPr lang="it-IT" sz="2000" dirty="0" smtClean="0"/>
              <a:t>vengono tramandate con cura </a:t>
            </a:r>
            <a:r>
              <a:rPr lang="it-IT" sz="2000" dirty="0" smtClean="0"/>
              <a:t>: 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Shabbat </a:t>
            </a:r>
            <a:r>
              <a:rPr lang="it-IT" sz="2000" dirty="0" smtClean="0"/>
              <a:t>la casa è in festa e tutta la famiglia per rispetto all’ospite immaginario, dopo il bagno indossa abiti freschi, puliti di bucato. La tavola viene apparecchiata con cura, la tovaglia </a:t>
            </a:r>
            <a:r>
              <a:rPr lang="it-IT" sz="2000" dirty="0" smtClean="0"/>
              <a:t>bianca di </a:t>
            </a:r>
            <a:r>
              <a:rPr lang="it-IT" sz="2000" dirty="0" smtClean="0"/>
              <a:t>bucato, le stoviglie migliori. E si porta in tavola una cena che segue le tradizioni. Si cucina tutto doppio perché bisogna pensare anche ai pasti del giorno dopo: colazione e pranzo di sabato, giorno in cui è proibito qualunque tipo di lavoro manuale; </a:t>
            </a:r>
            <a:endParaRPr lang="it-IT" sz="2000" dirty="0" smtClean="0"/>
          </a:p>
          <a:p>
            <a:pPr algn="just">
              <a:buNone/>
            </a:pPr>
            <a:r>
              <a:rPr lang="it-IT" sz="2000" dirty="0" smtClean="0"/>
              <a:t>non </a:t>
            </a:r>
            <a:r>
              <a:rPr lang="it-IT" sz="2000" dirty="0"/>
              <a:t>si cucina e i cibi si tengono tutta la notte al calduccio nel forno. Nel giorno dello Shabbat , servi, schiavi, e perfino gli animali </a:t>
            </a:r>
            <a:r>
              <a:rPr lang="it-IT" sz="2000" dirty="0" smtClean="0"/>
              <a:t>non </a:t>
            </a:r>
            <a:r>
              <a:rPr lang="it-IT" sz="2000" dirty="0"/>
              <a:t>lavorano, la cena si apre con un affascinante cerimoniale. Per prima cosa bisogna lavarsi le mani: tre volte la mano sinistra e tre volte la mano destra, poi dire una preghiera; la donna capofamiglia accende le candele accogliendo lo Shabbat e dicendo una preghiera, quindi si ci siede a tavola e la festa incomincia.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08995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Shabbat  </a:t>
            </a:r>
            <a:r>
              <a:rPr lang="it-IT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ausilio\Desktop\mkvh906376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680520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usilio\Desktop\4.1860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4182219" cy="2449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5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Autofit/>
          </a:bodyPr>
          <a:lstStyle/>
          <a:p>
            <a:pPr>
              <a:buNone/>
            </a:pPr>
            <a:endParaRPr lang="it-IT" sz="1900" dirty="0" smtClean="0"/>
          </a:p>
          <a:p>
            <a:pPr algn="just">
              <a:buNone/>
            </a:pPr>
            <a:endParaRPr lang="it-IT" sz="1900" dirty="0" smtClean="0"/>
          </a:p>
          <a:p>
            <a:pPr algn="just">
              <a:buNone/>
            </a:pPr>
            <a:endParaRPr lang="it-IT" sz="1900" dirty="0"/>
          </a:p>
          <a:p>
            <a:pPr algn="just">
              <a:buNone/>
            </a:pPr>
            <a:endParaRPr lang="it-IT" sz="1900" dirty="0" smtClean="0"/>
          </a:p>
          <a:p>
            <a:pPr algn="just">
              <a:buNone/>
            </a:pPr>
            <a:endParaRPr lang="it-IT" sz="1900" dirty="0"/>
          </a:p>
          <a:p>
            <a:pPr algn="just">
              <a:buNone/>
            </a:pPr>
            <a:endParaRPr lang="it-IT" sz="1900" dirty="0" smtClean="0"/>
          </a:p>
          <a:p>
            <a:pPr algn="just">
              <a:buNone/>
            </a:pPr>
            <a:endParaRPr lang="it-IT" sz="1900" dirty="0"/>
          </a:p>
          <a:p>
            <a:pPr algn="just">
              <a:buNone/>
            </a:pPr>
            <a:endParaRPr lang="it-IT" sz="1900" dirty="0" smtClean="0"/>
          </a:p>
          <a:p>
            <a:pPr algn="just">
              <a:buNone/>
            </a:pPr>
            <a:endParaRPr lang="it-IT" sz="1900" dirty="0"/>
          </a:p>
          <a:p>
            <a:pPr algn="just">
              <a:buNone/>
            </a:pPr>
            <a:endParaRPr lang="it-IT" sz="1900" dirty="0" smtClean="0"/>
          </a:p>
          <a:p>
            <a:pPr algn="just">
              <a:buNone/>
            </a:pPr>
            <a:r>
              <a:rPr lang="it-IT" sz="1900" dirty="0" smtClean="0"/>
              <a:t>Al </a:t>
            </a:r>
            <a:r>
              <a:rPr lang="it-IT" sz="1900" dirty="0" smtClean="0"/>
              <a:t>centro del tavolo si trova la </a:t>
            </a:r>
            <a:r>
              <a:rPr lang="it-IT" sz="1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Challah</a:t>
            </a:r>
            <a:r>
              <a:rPr lang="it-IT" sz="1900" dirty="0" smtClean="0"/>
              <a:t>, il capofamiglia lo spezza e ne da un pezzetto a ognuno dei presenti accompagnato da un sorso di vino. La cena dura a lungo: è il momento di prendersi una </a:t>
            </a:r>
            <a:r>
              <a:rPr lang="it-IT" sz="1900" dirty="0" smtClean="0"/>
              <a:t>pausa, difficile  in </a:t>
            </a:r>
            <a:r>
              <a:rPr lang="it-IT" sz="1900" dirty="0" smtClean="0"/>
              <a:t>settimana. </a:t>
            </a:r>
            <a:r>
              <a:rPr lang="it-IT" sz="1900" dirty="0" smtClean="0"/>
              <a:t>I </a:t>
            </a:r>
            <a:r>
              <a:rPr lang="it-IT" sz="1900" dirty="0" smtClean="0"/>
              <a:t>bambini la sera dello Shabbat sono </a:t>
            </a:r>
            <a:r>
              <a:rPr lang="it-IT" sz="1900" dirty="0" smtClean="0"/>
              <a:t>liberi, </a:t>
            </a:r>
            <a:r>
              <a:rPr lang="it-IT" sz="1900" dirty="0" smtClean="0"/>
              <a:t>i veri padroni di casa. </a:t>
            </a:r>
            <a:endParaRPr lang="it-IT" sz="1900" dirty="0" smtClean="0"/>
          </a:p>
          <a:p>
            <a:pPr algn="just">
              <a:buNone/>
            </a:pPr>
            <a:r>
              <a:rPr lang="it-IT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bagno rituale</a:t>
            </a:r>
            <a:r>
              <a:rPr lang="it-IT" sz="1900" dirty="0" smtClean="0"/>
              <a:t>, ogni comunità ha la sua vasca: piscina per uomini e donne di pura acqua piovana. </a:t>
            </a:r>
            <a:endParaRPr lang="it-IT" sz="1900" dirty="0" smtClean="0"/>
          </a:p>
          <a:p>
            <a:pPr algn="just">
              <a:buNone/>
            </a:pPr>
            <a:r>
              <a:rPr lang="it-IT" sz="1900" dirty="0" smtClean="0"/>
              <a:t>Per </a:t>
            </a:r>
            <a:r>
              <a:rPr lang="it-IT" sz="1900" dirty="0" smtClean="0"/>
              <a:t>le </a:t>
            </a:r>
            <a:r>
              <a:rPr lang="it-IT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donne</a:t>
            </a:r>
            <a:r>
              <a:rPr lang="it-IT" sz="1900" dirty="0" smtClean="0"/>
              <a:t> il bagno, dopo i giorni delle regole e prima del rapporto coniugale, è un obbligo religioso. Le unghie e i capelli tagliati non vengono buttati via bruciati o sotterrati. </a:t>
            </a:r>
            <a:endParaRPr lang="it-IT" sz="1900" dirty="0" smtClean="0"/>
          </a:p>
        </p:txBody>
      </p:sp>
      <p:pic>
        <p:nvPicPr>
          <p:cNvPr id="2050" name="Picture 2" descr="C:\Users\ausilio\Desktop\Challah-Square-550x5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7578"/>
            <a:ext cx="2835398" cy="2835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143008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CONTESTUALIZZARE nel passato</a:t>
            </a:r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714356"/>
            <a:ext cx="8568952" cy="614364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t-IT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it-IT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Venezia nel 1516 </a:t>
            </a:r>
            <a:r>
              <a:rPr lang="it-IT" sz="3300" dirty="0" smtClean="0"/>
              <a:t>nasce il primo Ghetto della storia. </a:t>
            </a:r>
            <a:endParaRPr lang="it-IT" sz="3300" dirty="0" smtClean="0"/>
          </a:p>
          <a:p>
            <a:pPr algn="just">
              <a:buNone/>
            </a:pPr>
            <a:r>
              <a:rPr lang="it-IT" sz="3300" dirty="0" smtClean="0"/>
              <a:t>A </a:t>
            </a:r>
            <a:r>
              <a:rPr lang="it-IT" sz="3300" dirty="0" smtClean="0"/>
              <a:t>Roma </a:t>
            </a:r>
            <a:r>
              <a:rPr lang="it-IT" sz="3300" dirty="0" smtClean="0"/>
              <a:t>nel 1555 nella </a:t>
            </a:r>
            <a:r>
              <a:rPr lang="it-IT" sz="3300" dirty="0" smtClean="0"/>
              <a:t>zona intorno al Portico di Ottavia dove da tempo vivevano gran parte degli ebrei romani </a:t>
            </a:r>
            <a:r>
              <a:rPr lang="it-IT" sz="3300" dirty="0" smtClean="0"/>
              <a:t>e la zona viene </a:t>
            </a:r>
            <a:r>
              <a:rPr lang="it-IT" sz="3300" dirty="0" smtClean="0"/>
              <a:t>chiusa,circoscritta da alte spesse </a:t>
            </a:r>
            <a:r>
              <a:rPr lang="it-IT" sz="3300" dirty="0" smtClean="0"/>
              <a:t>mura; in un </a:t>
            </a:r>
            <a:r>
              <a:rPr lang="it-IT" sz="3300" dirty="0" smtClean="0"/>
              <a:t>quadrilatero </a:t>
            </a:r>
            <a:r>
              <a:rPr lang="it-IT" sz="3300" dirty="0" smtClean="0"/>
              <a:t>posto </a:t>
            </a:r>
            <a:r>
              <a:rPr lang="it-IT" sz="3300" dirty="0" smtClean="0"/>
              <a:t>direttamente sul Tevere con solo due porte: una per entrare di fianco a Palazzo Cenci, l’altra per uscire a Piazza Giudea ma con il tempo le porte diventarono cinque: Rua, Regola, Pescheria, Quattro Capi, Ponte. </a:t>
            </a:r>
            <a:endParaRPr lang="it-IT" sz="3300" dirty="0" smtClean="0"/>
          </a:p>
          <a:p>
            <a:pPr algn="just">
              <a:buNone/>
            </a:pPr>
            <a:r>
              <a:rPr lang="it-IT" sz="3300" dirty="0" smtClean="0"/>
              <a:t>I </a:t>
            </a:r>
            <a:r>
              <a:rPr lang="it-IT" sz="3300" dirty="0" smtClean="0"/>
              <a:t>lavori </a:t>
            </a:r>
            <a:r>
              <a:rPr lang="it-IT" sz="3300" dirty="0" smtClean="0"/>
              <a:t>necessari </a:t>
            </a:r>
            <a:r>
              <a:rPr lang="it-IT" sz="3300" dirty="0" smtClean="0"/>
              <a:t>al </a:t>
            </a:r>
            <a:r>
              <a:rPr lang="it-IT" sz="3300" dirty="0" smtClean="0"/>
              <a:t>mantenimento e </a:t>
            </a:r>
            <a:r>
              <a:rPr lang="it-IT" sz="3300" dirty="0" smtClean="0"/>
              <a:t>all’edificazione </a:t>
            </a:r>
            <a:r>
              <a:rPr lang="it-IT" sz="3300" dirty="0" smtClean="0"/>
              <a:t>del Ghetto </a:t>
            </a:r>
            <a:r>
              <a:rPr lang="it-IT" sz="3300" dirty="0" smtClean="0"/>
              <a:t>pagati </a:t>
            </a:r>
            <a:r>
              <a:rPr lang="it-IT" sz="3300" dirty="0" smtClean="0"/>
              <a:t>dagli stessi prigionieri. I varchi </a:t>
            </a:r>
            <a:r>
              <a:rPr lang="it-IT" sz="3300" dirty="0" smtClean="0"/>
              <a:t>chiusi </a:t>
            </a:r>
            <a:r>
              <a:rPr lang="it-IT" sz="3300" dirty="0" smtClean="0"/>
              <a:t>da cancelli e da porte pesantemente </a:t>
            </a:r>
            <a:r>
              <a:rPr lang="it-IT" sz="3300" dirty="0" smtClean="0"/>
              <a:t>chiodate, da  aprire all’alba </a:t>
            </a:r>
            <a:r>
              <a:rPr lang="it-IT" sz="3300" dirty="0" smtClean="0"/>
              <a:t>e </a:t>
            </a:r>
            <a:r>
              <a:rPr lang="it-IT" sz="3300" dirty="0" smtClean="0"/>
              <a:t>chiudere </a:t>
            </a:r>
            <a:r>
              <a:rPr lang="it-IT" sz="3300" dirty="0" smtClean="0"/>
              <a:t>al tramonto. </a:t>
            </a:r>
            <a:endParaRPr lang="it-IT" sz="3300" dirty="0" smtClean="0"/>
          </a:p>
          <a:p>
            <a:pPr algn="just">
              <a:buNone/>
            </a:pPr>
            <a:r>
              <a:rPr lang="it-IT" sz="3300" dirty="0" smtClean="0"/>
              <a:t>Chi </a:t>
            </a:r>
            <a:r>
              <a:rPr lang="it-IT" sz="3300" dirty="0" smtClean="0"/>
              <a:t>veniva trovato fuori dal Ghetto oltre l’orario </a:t>
            </a:r>
            <a:r>
              <a:rPr lang="it-IT" sz="3300" dirty="0" smtClean="0"/>
              <a:t>era arrestato</a:t>
            </a:r>
            <a:r>
              <a:rPr lang="it-IT" sz="3300" dirty="0" smtClean="0"/>
              <a:t>. </a:t>
            </a:r>
            <a:r>
              <a:rPr lang="it-IT" sz="3300" dirty="0" smtClean="0"/>
              <a:t>Un’ </a:t>
            </a:r>
            <a:r>
              <a:rPr lang="it-IT" sz="3300" dirty="0" smtClean="0"/>
              <a:t>intera Comunità segregata dentro un ettaro di terra </a:t>
            </a:r>
            <a:r>
              <a:rPr lang="it-IT" sz="3300" dirty="0" smtClean="0"/>
              <a:t>confinata sul Tevere</a:t>
            </a:r>
            <a:r>
              <a:rPr lang="it-IT" sz="3300" dirty="0" smtClean="0"/>
              <a:t>. </a:t>
            </a:r>
            <a:endParaRPr lang="it-IT" sz="3300" dirty="0" smtClean="0"/>
          </a:p>
          <a:p>
            <a:pPr algn="just">
              <a:buNone/>
            </a:pPr>
            <a:r>
              <a:rPr lang="it-IT" sz="3300" dirty="0"/>
              <a:t>Gli ebrei erano obbligati a vivere solo all’interno di quel recinto. Non potevano avere case e nessun immobile; difatti  erano solo affittuari, i proprietari tutti cristiani. </a:t>
            </a:r>
          </a:p>
          <a:p>
            <a:pPr algn="just">
              <a:buNone/>
            </a:pPr>
            <a:r>
              <a:rPr lang="it-IT" sz="3300" dirty="0"/>
              <a:t>Pagavano un affitto in un sistema di uso perpetuo poiché  solo famiglie ebraiche potevano viverci</a:t>
            </a:r>
            <a:endParaRPr lang="it-IT" sz="3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it-IT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REGOLE</a:t>
            </a:r>
            <a:endParaRPr lang="it-I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928670"/>
            <a:ext cx="8678198" cy="592933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t-IT" dirty="0" smtClean="0"/>
              <a:t>Ogni </a:t>
            </a:r>
            <a:r>
              <a:rPr lang="it-IT" dirty="0" smtClean="0"/>
              <a:t>Ghetto ha la sua amministrazione gestita dalla Corte Rabbinica   responsabile della Comunità di fronte alle autorità che controlla che le regole vengono rispettate. </a:t>
            </a:r>
            <a:endParaRPr lang="it-IT" dirty="0" smtClean="0"/>
          </a:p>
          <a:p>
            <a:pPr algn="just">
              <a:buNone/>
            </a:pP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Proibito</a:t>
            </a:r>
            <a:r>
              <a:rPr lang="it-IT" dirty="0" smtClean="0"/>
              <a:t> </a:t>
            </a:r>
            <a:r>
              <a:rPr lang="it-IT" dirty="0" smtClean="0"/>
              <a:t>agli ebrei di avere apprendisti o operai cristiani e servirsi di domestici, servi cattolici. </a:t>
            </a:r>
            <a:endParaRPr lang="it-IT" dirty="0" smtClean="0"/>
          </a:p>
          <a:p>
            <a:pPr algn="just">
              <a:buNone/>
            </a:pPr>
            <a:r>
              <a:rPr lang="it-IT" dirty="0" smtClean="0"/>
              <a:t>Impedito </a:t>
            </a:r>
            <a:r>
              <a:rPr lang="it-IT" dirty="0" smtClean="0"/>
              <a:t>“alle donne dei fuochi” cristiane di andare a pagamento il sabato nelle case degli israeliti per scaldare le vivande, accendere i lumi e i camini. </a:t>
            </a:r>
            <a:endParaRPr lang="it-IT" dirty="0" smtClean="0"/>
          </a:p>
          <a:p>
            <a:pPr algn="just">
              <a:buNone/>
            </a:pPr>
            <a:r>
              <a:rPr lang="it-IT" dirty="0" smtClean="0"/>
              <a:t>Gli </a:t>
            </a:r>
            <a:r>
              <a:rPr lang="it-IT" dirty="0" smtClean="0"/>
              <a:t>ebrei non potevano spostarsi in carrozza, usare cavalli, solo carretti, bestie da soma, asini o muli. </a:t>
            </a:r>
            <a:endParaRPr lang="it-IT" dirty="0" smtClean="0"/>
          </a:p>
          <a:p>
            <a:pPr algn="just">
              <a:buNone/>
            </a:pPr>
            <a:r>
              <a:rPr lang="it-IT" dirty="0" smtClean="0"/>
              <a:t>I </a:t>
            </a:r>
            <a:r>
              <a:rPr lang="it-IT" dirty="0" smtClean="0"/>
              <a:t>matrimoni misti erano vietati e i cristiani che sposavano donne ebree venivano condannati a pesanti pene pecuniarie ma per gli ebrei che avessero rapporti con donne cristiane vigeva solo la condanna a morte quindi era proibita qualsiasi relazione tra cristiani e ebrei, vietato frequentare bere e mangiare insieme. </a:t>
            </a:r>
            <a:endParaRPr lang="it-IT" dirty="0" smtClean="0"/>
          </a:p>
          <a:p>
            <a:pPr algn="just">
              <a:buNone/>
            </a:pPr>
            <a:r>
              <a:rPr lang="it-IT" dirty="0" smtClean="0"/>
              <a:t>I </a:t>
            </a:r>
            <a:r>
              <a:rPr lang="it-IT" dirty="0" smtClean="0"/>
              <a:t>dottori obbligati a curare solo i lavori correligionari. Concessi solo lavori manuali di bassa forza come pescatore, </a:t>
            </a:r>
            <a:r>
              <a:rPr lang="it-IT" dirty="0" smtClean="0"/>
              <a:t>facchino.</a:t>
            </a:r>
          </a:p>
          <a:p>
            <a:pPr algn="just">
              <a:buNone/>
            </a:pPr>
            <a:endParaRPr lang="it-IT" dirty="0"/>
          </a:p>
          <a:p>
            <a:pPr algn="just">
              <a:buNone/>
            </a:pPr>
            <a:r>
              <a:rPr lang="it-IT" dirty="0" smtClean="0"/>
              <a:t>Obbligati </a:t>
            </a:r>
            <a:r>
              <a:rPr lang="it-IT" dirty="0" smtClean="0"/>
              <a:t>ad avere un aspetto miserevole.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/>
          </a:bodyPr>
          <a:lstStyle/>
          <a:p>
            <a:r>
              <a:rPr lang="it-IT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EMOTIONAL  IMPACT</a:t>
            </a:r>
            <a:endParaRPr lang="it-I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572164"/>
          </a:xfrm>
        </p:spPr>
        <p:txBody>
          <a:bodyPr/>
          <a:lstStyle/>
          <a:p>
            <a:pPr algn="just">
              <a:buNone/>
            </a:pPr>
            <a:r>
              <a:rPr lang="it-IT" dirty="0" smtClean="0"/>
              <a:t>   </a:t>
            </a:r>
            <a:endParaRPr lang="it-IT" dirty="0" smtClean="0"/>
          </a:p>
          <a:p>
            <a:pPr algn="just">
              <a:buNone/>
            </a:pPr>
            <a:r>
              <a:rPr lang="it-IT" sz="3300" dirty="0" smtClean="0"/>
              <a:t>Giulia </a:t>
            </a:r>
            <a:r>
              <a:rPr lang="it-IT" sz="3300" dirty="0" smtClean="0"/>
              <a:t>Mafai immagina di sedersi a tavola con il giovane nipote Elia, </a:t>
            </a:r>
            <a:r>
              <a:rPr lang="it-IT" sz="3300" dirty="0" smtClean="0"/>
              <a:t>racconta </a:t>
            </a:r>
            <a:r>
              <a:rPr lang="it-IT" sz="3300" dirty="0" smtClean="0"/>
              <a:t>la </a:t>
            </a:r>
            <a:r>
              <a:rPr lang="it-IT" sz="3300" dirty="0" smtClean="0"/>
              <a:t>tradizione </a:t>
            </a:r>
            <a:r>
              <a:rPr lang="it-IT" sz="3300" dirty="0" smtClean="0"/>
              <a:t>ebraica </a:t>
            </a:r>
            <a:endParaRPr lang="it-IT" sz="3300" dirty="0" smtClean="0"/>
          </a:p>
          <a:p>
            <a:pPr algn="just">
              <a:buNone/>
            </a:pPr>
            <a:endParaRPr lang="it-IT" sz="3300" dirty="0"/>
          </a:p>
          <a:p>
            <a:pPr algn="ctr">
              <a:buNone/>
            </a:pPr>
            <a:r>
              <a:rPr lang="it-IT" sz="3300" dirty="0" smtClean="0"/>
              <a:t>e sostiene</a:t>
            </a:r>
          </a:p>
          <a:p>
            <a:pPr algn="ctr">
              <a:buNone/>
            </a:pPr>
            <a:endParaRPr lang="it-IT" sz="3300" dirty="0" smtClean="0"/>
          </a:p>
          <a:p>
            <a:pPr algn="just">
              <a:buNone/>
            </a:pPr>
            <a:r>
              <a:rPr lang="it-IT" sz="3300" dirty="0" smtClean="0"/>
              <a:t>« </a:t>
            </a:r>
            <a:r>
              <a:rPr lang="it-IT" sz="3300" dirty="0" smtClean="0"/>
              <a:t>l’ignoranza </a:t>
            </a:r>
            <a:r>
              <a:rPr lang="it-IT" sz="3300" dirty="0" smtClean="0"/>
              <a:t>genera i </a:t>
            </a:r>
            <a:r>
              <a:rPr lang="it-IT" sz="3300" dirty="0" smtClean="0"/>
              <a:t>mostri  </a:t>
            </a:r>
            <a:r>
              <a:rPr lang="it-IT" sz="3300" dirty="0" smtClean="0"/>
              <a:t>e il pregiudizi può produrre gravi danni alla convivenza civile</a:t>
            </a:r>
            <a:r>
              <a:rPr lang="it-IT" sz="3300" dirty="0" smtClean="0"/>
              <a:t>.»</a:t>
            </a:r>
            <a:endParaRPr lang="it-IT" sz="3300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1116</Words>
  <Application>Microsoft Office PowerPoint</Application>
  <PresentationFormat>Presentazione su schermo (4:3)</PresentationFormat>
  <Paragraphs>62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EBREI SUL TEVERE</vt:lpstr>
      <vt:lpstr>Chiave di lettura tridimensionale della storia di una comunità sul Tevere</vt:lpstr>
      <vt:lpstr>PRIMA DELL’OLOCAUSTO</vt:lpstr>
      <vt:lpstr>DOPO L’OLOCAUSTO</vt:lpstr>
      <vt:lpstr>DOPO L’OLOCAUSTO</vt:lpstr>
      <vt:lpstr>Shabbat  table</vt:lpstr>
      <vt:lpstr>Presentazione standard di PowerPoint</vt:lpstr>
      <vt:lpstr>CONTESTUALIZZARE nel passato</vt:lpstr>
      <vt:lpstr>LE REGOLE</vt:lpstr>
      <vt:lpstr>EMOTIONAL  IMPACT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EBREI SUL TEVERE</dc:title>
  <dc:creator>Franca</dc:creator>
  <cp:lastModifiedBy>ausilio</cp:lastModifiedBy>
  <cp:revision>78</cp:revision>
  <dcterms:created xsi:type="dcterms:W3CDTF">2019-01-04T17:32:37Z</dcterms:created>
  <dcterms:modified xsi:type="dcterms:W3CDTF">2019-02-03T18:22:57Z</dcterms:modified>
</cp:coreProperties>
</file>