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86" r:id="rId3"/>
    <p:sldId id="266" r:id="rId4"/>
    <p:sldId id="269" r:id="rId5"/>
    <p:sldId id="256" r:id="rId6"/>
    <p:sldId id="270" r:id="rId7"/>
    <p:sldId id="261" r:id="rId8"/>
    <p:sldId id="283" r:id="rId9"/>
    <p:sldId id="265" r:id="rId10"/>
    <p:sldId id="279" r:id="rId11"/>
    <p:sldId id="264" r:id="rId12"/>
    <p:sldId id="268" r:id="rId13"/>
    <p:sldId id="263" r:id="rId14"/>
    <p:sldId id="262" r:id="rId15"/>
    <p:sldId id="272" r:id="rId16"/>
    <p:sldId id="284" r:id="rId17"/>
    <p:sldId id="260" r:id="rId18"/>
    <p:sldId id="278" r:id="rId19"/>
    <p:sldId id="277" r:id="rId20"/>
    <p:sldId id="259" r:id="rId21"/>
    <p:sldId id="258" r:id="rId22"/>
    <p:sldId id="267" r:id="rId23"/>
    <p:sldId id="271" r:id="rId24"/>
    <p:sldId id="273" r:id="rId2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94660"/>
  </p:normalViewPr>
  <p:slideViewPr>
    <p:cSldViewPr>
      <p:cViewPr varScale="1">
        <p:scale>
          <a:sx n="69" d="100"/>
          <a:sy n="69" d="100"/>
        </p:scale>
        <p:origin x="-144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B6055F8-1D02-4417-9241-55C834FD9970}" type="datetimeFigureOut">
              <a:rPr lang="it-IT" smtClean="0"/>
              <a:pPr/>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B6055F8-1D02-4417-9241-55C834FD9970}" type="datetimeFigureOut">
              <a:rPr lang="it-IT" smtClean="0"/>
              <a:pPr/>
              <a:t>22/02/2019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B6055F8-1D02-4417-9241-55C834FD9970}" type="datetimeFigureOut">
              <a:rPr lang="it-IT" smtClean="0"/>
              <a:pPr/>
              <a:t>22/02/2019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22/02/2019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22/02/2019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249238"/>
            <a:ext cx="9583738" cy="735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51329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23528" y="836712"/>
            <a:ext cx="8409798" cy="5078313"/>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marL="0" indent="0" algn="ctr">
              <a:buNone/>
            </a:pPr>
            <a:r>
              <a:rPr lang="it-IT"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  MEMORIA  DI  COLORO  CHE  PASSARONO …..  </a:t>
            </a:r>
          </a:p>
          <a:p>
            <a:pPr algn="ctr"/>
            <a:endParaRPr lang="it-IT"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lgn="ctr">
              <a:buNone/>
            </a:pPr>
            <a:r>
              <a:rPr lang="it-IT"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INTENTI  A   </a:t>
            </a:r>
          </a:p>
          <a:p>
            <a:pPr algn="ctr"/>
            <a:endParaRPr lang="it-IT"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lgn="ctr">
              <a:buNone/>
            </a:pPr>
            <a:r>
              <a:rPr lang="it-IT"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PERPETRARNE  IL  RICORDO</a:t>
            </a:r>
            <a:endParaRPr lang="it-IT"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6437898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ANNE  FRANK</a:t>
            </a:r>
            <a:endParaRPr lang="it-IT" dirty="0"/>
          </a:p>
        </p:txBody>
      </p:sp>
      <p:pic>
        <p:nvPicPr>
          <p:cNvPr id="1026" name="Picture 2" descr="C:\Users\ausilio\Desktop\piera\Anna Frank.bmp"/>
          <p:cNvPicPr>
            <a:picLocks noGrp="1" noChangeAspect="1" noChangeArrowheads="1"/>
          </p:cNvPicPr>
          <p:nvPr>
            <p:ph idx="1"/>
          </p:nvPr>
        </p:nvPicPr>
        <p:blipFill>
          <a:blip r:embed="rId2" cstate="print"/>
          <a:srcRect/>
          <a:stretch>
            <a:fillRect/>
          </a:stretch>
        </p:blipFill>
        <p:spPr bwMode="auto">
          <a:xfrm>
            <a:off x="1187624" y="1412776"/>
            <a:ext cx="6120679" cy="446449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u="sng" dirty="0" smtClean="0"/>
              <a:t>Dal  ‘ Diario di Anne Frank ‘</a:t>
            </a:r>
            <a:endParaRPr lang="it-IT" b="1" u="sng" dirty="0"/>
          </a:p>
        </p:txBody>
      </p:sp>
      <p:sp>
        <p:nvSpPr>
          <p:cNvPr id="4" name="Rettangolo 3"/>
          <p:cNvSpPr/>
          <p:nvPr/>
        </p:nvSpPr>
        <p:spPr>
          <a:xfrm>
            <a:off x="683568" y="1700808"/>
            <a:ext cx="8136904" cy="4401205"/>
          </a:xfrm>
          <a:prstGeom prst="rect">
            <a:avLst/>
          </a:prstGeom>
        </p:spPr>
        <p:txBody>
          <a:bodyPr wrap="square">
            <a:spAutoFit/>
          </a:bodyPr>
          <a:lstStyle/>
          <a:p>
            <a:r>
              <a:rPr lang="en-US" sz="2800" dirty="0" err="1" smtClean="0"/>
              <a:t>Nessuno</a:t>
            </a:r>
            <a:r>
              <a:rPr lang="en-US" sz="2800" dirty="0" smtClean="0"/>
              <a:t> </a:t>
            </a:r>
            <a:r>
              <a:rPr lang="en-US" sz="2800" dirty="0" err="1" smtClean="0"/>
              <a:t>può</a:t>
            </a:r>
            <a:r>
              <a:rPr lang="en-US" sz="2800" dirty="0" smtClean="0"/>
              <a:t> </a:t>
            </a:r>
            <a:r>
              <a:rPr lang="en-US" sz="2800" dirty="0" err="1" smtClean="0"/>
              <a:t>sfuggire</a:t>
            </a:r>
            <a:r>
              <a:rPr lang="en-US" sz="2800" dirty="0" smtClean="0"/>
              <a:t> al </a:t>
            </a:r>
            <a:r>
              <a:rPr lang="en-US" sz="2800" dirty="0" err="1" smtClean="0"/>
              <a:t>proprio</a:t>
            </a:r>
            <a:r>
              <a:rPr lang="en-US" sz="2800" dirty="0" smtClean="0"/>
              <a:t> </a:t>
            </a:r>
            <a:r>
              <a:rPr lang="en-US" sz="2800" dirty="0" err="1" smtClean="0"/>
              <a:t>destino</a:t>
            </a:r>
            <a:r>
              <a:rPr lang="en-US" sz="2800" dirty="0" smtClean="0"/>
              <a:t>.. </a:t>
            </a:r>
          </a:p>
          <a:p>
            <a:r>
              <a:rPr lang="en-US" sz="2800" dirty="0" smtClean="0"/>
              <a:t>Era </a:t>
            </a:r>
            <a:r>
              <a:rPr lang="en-US" sz="2800" dirty="0" err="1" smtClean="0"/>
              <a:t>il</a:t>
            </a:r>
            <a:r>
              <a:rPr lang="en-US" sz="2800" dirty="0" smtClean="0"/>
              <a:t> 1940  e RICORDO:</a:t>
            </a:r>
          </a:p>
          <a:p>
            <a:endParaRPr lang="en-US" sz="2800" dirty="0" smtClean="0"/>
          </a:p>
          <a:p>
            <a:r>
              <a:rPr lang="en-US" sz="2800" dirty="0" err="1" smtClean="0"/>
              <a:t>Quelle</a:t>
            </a:r>
            <a:r>
              <a:rPr lang="en-US" sz="2800" dirty="0" smtClean="0"/>
              <a:t> </a:t>
            </a:r>
            <a:r>
              <a:rPr lang="en-US" sz="2800" dirty="0" err="1" smtClean="0"/>
              <a:t>Leggi</a:t>
            </a:r>
            <a:r>
              <a:rPr lang="en-US" sz="2800" dirty="0" smtClean="0"/>
              <a:t> </a:t>
            </a:r>
            <a:r>
              <a:rPr lang="en-US" sz="2800" dirty="0" err="1" smtClean="0"/>
              <a:t>che</a:t>
            </a:r>
            <a:r>
              <a:rPr lang="en-US" sz="2800" dirty="0" smtClean="0"/>
              <a:t> </a:t>
            </a:r>
            <a:r>
              <a:rPr lang="en-US" sz="2800" dirty="0" err="1" smtClean="0"/>
              <a:t>limitavano</a:t>
            </a:r>
            <a:r>
              <a:rPr lang="en-US" sz="2800" dirty="0" smtClean="0"/>
              <a:t> la nostra </a:t>
            </a:r>
            <a:r>
              <a:rPr lang="en-US" sz="2800" dirty="0" err="1" smtClean="0"/>
              <a:t>libertà</a:t>
            </a:r>
            <a:r>
              <a:rPr lang="en-US" sz="2800" dirty="0" smtClean="0"/>
              <a:t>:</a:t>
            </a:r>
          </a:p>
          <a:p>
            <a:pPr>
              <a:buFont typeface="Arial" pitchFamily="34" charset="0"/>
              <a:buChar char="•"/>
            </a:pPr>
            <a:r>
              <a:rPr lang="en-US" sz="2800" dirty="0" smtClean="0"/>
              <a:t> </a:t>
            </a:r>
            <a:r>
              <a:rPr lang="en-US" sz="2800" dirty="0" err="1" smtClean="0"/>
              <a:t>indossare</a:t>
            </a:r>
            <a:r>
              <a:rPr lang="en-US" sz="2800" dirty="0" smtClean="0"/>
              <a:t> la Stella di David</a:t>
            </a:r>
          </a:p>
          <a:p>
            <a:pPr>
              <a:buFont typeface="Arial" pitchFamily="34" charset="0"/>
              <a:buChar char="•"/>
            </a:pPr>
            <a:r>
              <a:rPr lang="en-US" sz="2800" dirty="0" smtClean="0"/>
              <a:t> </a:t>
            </a:r>
            <a:r>
              <a:rPr lang="en-US" sz="2800" dirty="0" err="1" smtClean="0"/>
              <a:t>consegna</a:t>
            </a:r>
            <a:r>
              <a:rPr lang="en-US" sz="2800" dirty="0" smtClean="0"/>
              <a:t> </a:t>
            </a:r>
            <a:r>
              <a:rPr lang="en-US" sz="2800" dirty="0" err="1" smtClean="0"/>
              <a:t>delle</a:t>
            </a:r>
            <a:r>
              <a:rPr lang="en-US" sz="2800" dirty="0" smtClean="0"/>
              <a:t> </a:t>
            </a:r>
            <a:r>
              <a:rPr lang="en-US" sz="2800" dirty="0" err="1" smtClean="0"/>
              <a:t>biciclette</a:t>
            </a:r>
            <a:endParaRPr lang="en-US" sz="2800" dirty="0" smtClean="0"/>
          </a:p>
          <a:p>
            <a:pPr>
              <a:buFont typeface="Arial" pitchFamily="34" charset="0"/>
              <a:buChar char="•"/>
            </a:pPr>
            <a:r>
              <a:rPr lang="en-US" sz="2800" dirty="0" smtClean="0"/>
              <a:t> </a:t>
            </a:r>
            <a:r>
              <a:rPr lang="en-US" sz="2800" dirty="0" err="1" smtClean="0"/>
              <a:t>mai</a:t>
            </a:r>
            <a:r>
              <a:rPr lang="en-US" sz="2800" dirty="0" smtClean="0"/>
              <a:t> </a:t>
            </a:r>
            <a:r>
              <a:rPr lang="en-US" sz="2800" dirty="0" err="1" smtClean="0"/>
              <a:t>più</a:t>
            </a:r>
            <a:r>
              <a:rPr lang="en-US" sz="2800" dirty="0" smtClean="0"/>
              <a:t> </a:t>
            </a:r>
            <a:r>
              <a:rPr lang="en-US" sz="2800" dirty="0" err="1" smtClean="0"/>
              <a:t>sul</a:t>
            </a:r>
            <a:r>
              <a:rPr lang="en-US" sz="2800" dirty="0" smtClean="0"/>
              <a:t> tram</a:t>
            </a:r>
          </a:p>
          <a:p>
            <a:pPr>
              <a:buFont typeface="Arial" pitchFamily="34" charset="0"/>
              <a:buChar char="•"/>
            </a:pPr>
            <a:r>
              <a:rPr lang="en-US" sz="2800" dirty="0" smtClean="0"/>
              <a:t> </a:t>
            </a:r>
            <a:r>
              <a:rPr lang="en-US" sz="2800" dirty="0" err="1" smtClean="0"/>
              <a:t>mai</a:t>
            </a:r>
            <a:r>
              <a:rPr lang="en-US" sz="2800" dirty="0" smtClean="0"/>
              <a:t> </a:t>
            </a:r>
            <a:r>
              <a:rPr lang="en-US" sz="2800" dirty="0" err="1" smtClean="0"/>
              <a:t>più</a:t>
            </a:r>
            <a:r>
              <a:rPr lang="en-US" sz="2800" dirty="0" smtClean="0"/>
              <a:t> a </a:t>
            </a:r>
            <a:r>
              <a:rPr lang="en-US" sz="2800" dirty="0" err="1" smtClean="0"/>
              <a:t>scuola</a:t>
            </a:r>
            <a:endParaRPr lang="en-US" sz="2800" dirty="0" smtClean="0"/>
          </a:p>
          <a:p>
            <a:pPr>
              <a:buFont typeface="Arial" pitchFamily="34" charset="0"/>
              <a:buChar char="•"/>
            </a:pPr>
            <a:r>
              <a:rPr lang="en-US" sz="2800" dirty="0" smtClean="0"/>
              <a:t> IL NULLA…..</a:t>
            </a:r>
            <a:br>
              <a:rPr lang="en-US" sz="2800" dirty="0" smtClean="0"/>
            </a:br>
            <a:endParaRPr lang="en-US" sz="2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58107" y="188640"/>
            <a:ext cx="7772400" cy="936104"/>
          </a:xfrm>
        </p:spPr>
        <p:txBody>
          <a:bodyPr>
            <a:normAutofit fontScale="90000"/>
          </a:bodyPr>
          <a:lstStyle/>
          <a:p>
            <a:r>
              <a:rPr lang="it-IT" dirty="0" smtClean="0"/>
              <a:t/>
            </a:r>
            <a:br>
              <a:rPr lang="it-IT" dirty="0" smtClean="0"/>
            </a:br>
            <a:r>
              <a:rPr lang="it-IT" dirty="0"/>
              <a:t/>
            </a:r>
            <a:br>
              <a:rPr lang="it-IT" dirty="0"/>
            </a:br>
            <a:r>
              <a:rPr lang="it-IT" dirty="0" smtClean="0"/>
              <a:t>Ronnie </a:t>
            </a:r>
            <a:r>
              <a:rPr lang="it-IT" dirty="0" err="1" smtClean="0"/>
              <a:t>Goldstein</a:t>
            </a:r>
            <a:r>
              <a:rPr lang="it-IT" dirty="0" smtClean="0"/>
              <a:t> Van </a:t>
            </a:r>
            <a:r>
              <a:rPr lang="it-IT" dirty="0" err="1" smtClean="0"/>
              <a:t>Cleef</a:t>
            </a:r>
            <a:r>
              <a:rPr lang="it-IT" dirty="0" smtClean="0"/>
              <a:t/>
            </a:r>
            <a:br>
              <a:rPr lang="it-IT" dirty="0" smtClean="0"/>
            </a:br>
            <a:r>
              <a:rPr lang="it-IT" dirty="0" smtClean="0"/>
              <a:t>‘ Gli ultimi 7 mesi di vita di Anne Frank ‘</a:t>
            </a:r>
            <a:endParaRPr lang="it-IT" dirty="0"/>
          </a:p>
        </p:txBody>
      </p:sp>
      <p:pic>
        <p:nvPicPr>
          <p:cNvPr id="2050" name="Picture 2" descr="C:\Users\ausilio\Desktop\piera\Ronnie Goldstein Van Cleef.jpg"/>
          <p:cNvPicPr>
            <a:picLocks noChangeAspect="1" noChangeArrowheads="1"/>
          </p:cNvPicPr>
          <p:nvPr/>
        </p:nvPicPr>
        <p:blipFill>
          <a:blip r:embed="rId2" cstate="print"/>
          <a:srcRect l="41236" t="4131"/>
          <a:stretch>
            <a:fillRect/>
          </a:stretch>
        </p:blipFill>
        <p:spPr bwMode="auto">
          <a:xfrm>
            <a:off x="1671999" y="2276872"/>
            <a:ext cx="5544616" cy="439248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4386" y="116632"/>
            <a:ext cx="9144000" cy="6555641"/>
          </a:xfrm>
          <a:prstGeom prst="rect">
            <a:avLst/>
          </a:prstGeom>
        </p:spPr>
        <p:txBody>
          <a:bodyPr wrap="square">
            <a:spAutoFit/>
          </a:bodyPr>
          <a:lstStyle/>
          <a:p>
            <a:r>
              <a:rPr lang="it-IT" sz="1600" dirty="0" smtClean="0"/>
              <a:t>C</a:t>
            </a:r>
            <a:r>
              <a:rPr lang="it-IT" sz="2000" dirty="0" smtClean="0"/>
              <a:t>ome </a:t>
            </a:r>
            <a:r>
              <a:rPr lang="it-IT" sz="2000" dirty="0"/>
              <a:t>si può trovare pace,                                                                                                                                      quando anche dopo tanti anni, nella mia anima ritornano i lamenti di quelle persone,                                        il sibilo delle fruste                                                                                                                                                            sui corpi di quegli scheletri forzati a continuare la marcia.                                                                                               Le orme degli stivali impresse nella neve,                                                                                                                       le urla di dolore….                                                                                                                                                              Ho visto così tanta gente andare verso una morte disperata,                                                                                   procedere su sentieri sporchi di sangue e sudore, di freddo e fame                                                                        così deboli da non lasciare traccia, ma abbastanza forti per oltrepassare quel cancello.                                      Il fumo non può parlare..                                                                                                                                                      uscirono tutti dai lunghi camini, si dissolvevano, informi, sulla mia testa,                                                         trasportati dal vento, quasi rapiti, ma finalmente liberi.                                                                                            Derubati delle ossa.                                                                                                                                                          Da quel giorno, nonostante i miei vestiti, io mi sento nuda,                                                                                                       esposta alle ingiurie…                                                                                                                                                                    Tuttavia, non c’è pace in me,                                                                                                                                                       sento ancora il sibilo delle fruste,                                                                                                                                                e nei momenti più impensabili.                                                                                                                                                       Le vecchie immagini nascoste, sepolte ritornano                                                                                                                          ingiallite dal fumo e                                                                                                                                                                            rigide come la morte, di notte, quando vorrei dormire……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u="sng" dirty="0" smtClean="0"/>
              <a:t>Annette </a:t>
            </a:r>
            <a:r>
              <a:rPr lang="it-IT" u="sng" dirty="0" err="1" smtClean="0"/>
              <a:t>Wieworka</a:t>
            </a:r>
            <a:r>
              <a:rPr lang="it-IT" u="sng" dirty="0" smtClean="0"/>
              <a:t/>
            </a:r>
            <a:br>
              <a:rPr lang="it-IT" u="sng" dirty="0" smtClean="0"/>
            </a:br>
            <a:r>
              <a:rPr lang="it-IT" u="sng" dirty="0" smtClean="0"/>
              <a:t>‘ Auschwitz raccontato a mia figlia</a:t>
            </a:r>
            <a:r>
              <a:rPr lang="it-IT" dirty="0" smtClean="0"/>
              <a:t>‘</a:t>
            </a:r>
            <a:endParaRPr lang="it-IT" dirty="0"/>
          </a:p>
        </p:txBody>
      </p:sp>
      <p:pic>
        <p:nvPicPr>
          <p:cNvPr id="3074" name="Picture 2" descr="C:\Users\ausilio\Desktop\piera\Annette Wieworka.jpg"/>
          <p:cNvPicPr>
            <a:picLocks noGrp="1" noChangeAspect="1" noChangeArrowheads="1"/>
          </p:cNvPicPr>
          <p:nvPr>
            <p:ph idx="1"/>
          </p:nvPr>
        </p:nvPicPr>
        <p:blipFill>
          <a:blip r:embed="rId2" cstate="print"/>
          <a:srcRect/>
          <a:stretch>
            <a:fillRect/>
          </a:stretch>
        </p:blipFill>
        <p:spPr bwMode="auto">
          <a:xfrm>
            <a:off x="1979712" y="2276872"/>
            <a:ext cx="4824536" cy="432048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620688"/>
            <a:ext cx="8229600" cy="4525963"/>
          </a:xfrm>
        </p:spPr>
        <p:txBody>
          <a:bodyPr>
            <a:normAutofit fontScale="77500" lnSpcReduction="20000"/>
          </a:bodyPr>
          <a:lstStyle/>
          <a:p>
            <a:pPr marL="514350" indent="-514350">
              <a:buFont typeface="+mj-lt"/>
              <a:buAutoNum type="arabicPeriod"/>
            </a:pPr>
            <a:r>
              <a:rPr lang="it-IT" u="sng" dirty="0" smtClean="0">
                <a:solidFill>
                  <a:schemeClr val="bg1"/>
                </a:solidFill>
              </a:rPr>
              <a:t>che </a:t>
            </a:r>
            <a:r>
              <a:rPr lang="it-IT" u="sng" dirty="0">
                <a:solidFill>
                  <a:schemeClr val="bg1"/>
                </a:solidFill>
              </a:rPr>
              <a:t>cos’è una retata</a:t>
            </a:r>
            <a:r>
              <a:rPr lang="it-IT" u="sng" dirty="0" smtClean="0">
                <a:solidFill>
                  <a:schemeClr val="bg1"/>
                </a:solidFill>
              </a:rPr>
              <a:t>?</a:t>
            </a:r>
          </a:p>
          <a:p>
            <a:pPr marL="0" indent="0">
              <a:buNone/>
            </a:pPr>
            <a:r>
              <a:rPr lang="it-IT" dirty="0" smtClean="0"/>
              <a:t>è </a:t>
            </a:r>
            <a:r>
              <a:rPr lang="it-IT" dirty="0"/>
              <a:t>un arresto di massa all’improvviso, avevo 19 anni e …. </a:t>
            </a:r>
            <a:r>
              <a:rPr lang="it-IT" dirty="0" smtClean="0"/>
              <a:t>Poi dritta  </a:t>
            </a:r>
            <a:r>
              <a:rPr lang="it-IT" dirty="0"/>
              <a:t>in un campo di </a:t>
            </a:r>
            <a:r>
              <a:rPr lang="it-IT" dirty="0" smtClean="0"/>
              <a:t>concentramento</a:t>
            </a:r>
          </a:p>
          <a:p>
            <a:pPr marL="0" indent="0">
              <a:buNone/>
            </a:pPr>
            <a:endParaRPr lang="it-IT" dirty="0" smtClean="0"/>
          </a:p>
          <a:p>
            <a:pPr marL="0" indent="0">
              <a:buNone/>
            </a:pPr>
            <a:r>
              <a:rPr lang="it-IT" b="1" dirty="0" smtClean="0">
                <a:solidFill>
                  <a:schemeClr val="bg1"/>
                </a:solidFill>
              </a:rPr>
              <a:t>2.  </a:t>
            </a:r>
            <a:r>
              <a:rPr lang="it-IT" b="1" u="sng" dirty="0">
                <a:solidFill>
                  <a:schemeClr val="bg1"/>
                </a:solidFill>
              </a:rPr>
              <a:t>che cos’è un campo di concentramento?</a:t>
            </a:r>
          </a:p>
          <a:p>
            <a:pPr marL="0" indent="0">
              <a:buNone/>
            </a:pPr>
            <a:r>
              <a:rPr lang="it-IT" dirty="0" smtClean="0"/>
              <a:t>è </a:t>
            </a:r>
            <a:r>
              <a:rPr lang="it-IT" dirty="0"/>
              <a:t>un posto dove vengono concentrate persone private della libertà, poi insieme a tanti uomini, donne e bambini fummo costretti a salire su un vagone merci, eravamo in mille … il viaggio durò tre giorni e tre notti, fu atroce, era estate e faceva caldo, senza nulla da mangiare né da bere, sai si può anche impazzire per la sete. Poi il treno si fermò in una stazione, era un paese che nessuno conosceva: AUSCHWITZ</a:t>
            </a:r>
          </a:p>
          <a:p>
            <a:endParaRPr lang="it-IT" dirty="0"/>
          </a:p>
        </p:txBody>
      </p:sp>
    </p:spTree>
    <p:extLst>
      <p:ext uri="{BB962C8B-B14F-4D97-AF65-F5344CB8AC3E}">
        <p14:creationId xmlns:p14="http://schemas.microsoft.com/office/powerpoint/2010/main" val="30775792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980728"/>
            <a:ext cx="8229600" cy="1143000"/>
          </a:xfrm>
        </p:spPr>
        <p:txBody>
          <a:bodyPr>
            <a:normAutofit fontScale="90000"/>
          </a:bodyPr>
          <a:lstStyle/>
          <a:p>
            <a:r>
              <a:rPr lang="it-IT" dirty="0" smtClean="0"/>
              <a:t>Elie  </a:t>
            </a:r>
            <a:r>
              <a:rPr lang="it-IT" dirty="0" err="1" smtClean="0"/>
              <a:t>Wiesel</a:t>
            </a:r>
            <a:r>
              <a:rPr lang="it-IT" dirty="0" smtClean="0"/>
              <a:t/>
            </a:r>
            <a:br>
              <a:rPr lang="it-IT" dirty="0" smtClean="0"/>
            </a:br>
            <a:r>
              <a:rPr lang="it-IT" dirty="0" smtClean="0"/>
              <a:t>deportato a soli 12 anni</a:t>
            </a:r>
            <a:br>
              <a:rPr lang="it-IT" dirty="0" smtClean="0"/>
            </a:br>
            <a:r>
              <a:rPr lang="it-IT" dirty="0" smtClean="0"/>
              <a:t>nel suo romanzo racconta</a:t>
            </a:r>
            <a:br>
              <a:rPr lang="it-IT" dirty="0" smtClean="0"/>
            </a:br>
            <a:r>
              <a:rPr lang="it-IT" dirty="0" smtClean="0"/>
              <a:t>‘ </a:t>
            </a:r>
            <a:r>
              <a:rPr lang="it-IT" u="sng" dirty="0" smtClean="0"/>
              <a:t>NELLA  NOTTE</a:t>
            </a:r>
            <a:r>
              <a:rPr lang="it-IT" dirty="0" smtClean="0"/>
              <a:t> ‘</a:t>
            </a:r>
            <a:br>
              <a:rPr lang="it-IT" dirty="0" smtClean="0"/>
            </a:br>
            <a:endParaRPr lang="it-IT" dirty="0"/>
          </a:p>
        </p:txBody>
      </p:sp>
      <p:pic>
        <p:nvPicPr>
          <p:cNvPr id="4098" name="Picture 2" descr="C:\Users\ausilio\Desktop\piera\Elie Wiesel.bmp"/>
          <p:cNvPicPr>
            <a:picLocks noGrp="1" noChangeAspect="1" noChangeArrowheads="1"/>
          </p:cNvPicPr>
          <p:nvPr>
            <p:ph idx="1"/>
          </p:nvPr>
        </p:nvPicPr>
        <p:blipFill>
          <a:blip r:embed="rId2" cstate="print"/>
          <a:srcRect/>
          <a:stretch>
            <a:fillRect/>
          </a:stretch>
        </p:blipFill>
        <p:spPr bwMode="auto">
          <a:xfrm>
            <a:off x="2483768" y="2780928"/>
            <a:ext cx="4176463" cy="365440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323528" y="476672"/>
            <a:ext cx="8229600" cy="5472608"/>
          </a:xfrm>
        </p:spPr>
        <p:txBody>
          <a:bodyPr>
            <a:noAutofit/>
          </a:bodyPr>
          <a:lstStyle/>
          <a:p>
            <a:pPr marL="0" indent="0" algn="just">
              <a:buNone/>
            </a:pPr>
            <a:r>
              <a:rPr lang="it-IT" sz="2400" b="1" dirty="0"/>
              <a:t>‘ Vi ridurranno in cenere, state andando verso il crematorio’,  ci sussurravano gli altri deportati. Non dimenticherò mai quel fumo. Mai dimenticherò tutto ciò, anche se fossi condannato a vivere quanto Dio stesso. Benvenuti ad  AUSCHWITZ. Questa non è una casa di riposo, ma un campo di concentramento e dovete lavorare, altrimenti finirete nel camino…. Nel crematorio…..; ricordo il </a:t>
            </a:r>
            <a:r>
              <a:rPr lang="it-IT" sz="2400" b="1" dirty="0" err="1"/>
              <a:t>pipel</a:t>
            </a:r>
            <a:r>
              <a:rPr lang="it-IT" sz="2400" b="1" dirty="0"/>
              <a:t> ( ragazzino )  impiccato perché aveva rubato del pane,… rimase più di una mezz’ora ad agonizzare sotto i nostri occhi, e noi dovevamo guardarlo in faccia. La lingua era ancora rossa e gli occhi non ancora spenti. Qualcuno dietro a me disse ‘ dov’è dunque Dio?’ E in me una voce rispondeva ‘ dov’è? Eccolo, è appeso lì a quella forca ‘. Rimasi a Buchenwald fino al 10 aprile poi, gli alleati…. Ero libero… Dal fondo dello specchio un cadavere mi contemplava. Il suo sguardo nei miei occhi non mi lascia più.</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Piera Sonnino</a:t>
            </a:r>
            <a:br>
              <a:rPr lang="it-IT" dirty="0" smtClean="0"/>
            </a:br>
            <a:r>
              <a:rPr lang="it-IT" dirty="0" smtClean="0"/>
              <a:t>‘ </a:t>
            </a:r>
            <a:r>
              <a:rPr lang="it-IT" u="sng" dirty="0" smtClean="0"/>
              <a:t>QUESTO  E’  ACCADUTO </a:t>
            </a:r>
            <a:r>
              <a:rPr lang="it-IT" dirty="0" smtClean="0"/>
              <a:t>‘</a:t>
            </a:r>
            <a:endParaRPr lang="it-IT" dirty="0"/>
          </a:p>
        </p:txBody>
      </p:sp>
      <p:pic>
        <p:nvPicPr>
          <p:cNvPr id="5122" name="Picture 2" descr="C:\Users\ausilio\Desktop\piera\PIERA SONNINO.jpg"/>
          <p:cNvPicPr>
            <a:picLocks noGrp="1" noChangeAspect="1" noChangeArrowheads="1"/>
          </p:cNvPicPr>
          <p:nvPr>
            <p:ph idx="1"/>
          </p:nvPr>
        </p:nvPicPr>
        <p:blipFill>
          <a:blip r:embed="rId2" cstate="print"/>
          <a:srcRect/>
          <a:stretch>
            <a:fillRect/>
          </a:stretch>
        </p:blipFill>
        <p:spPr bwMode="auto">
          <a:xfrm>
            <a:off x="2195736" y="1556792"/>
            <a:ext cx="4824536" cy="460851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Ricorda: </a:t>
            </a:r>
            <a:br>
              <a:rPr lang="it-IT" dirty="0" smtClean="0"/>
            </a:br>
            <a:endParaRPr lang="it-IT" dirty="0"/>
          </a:p>
        </p:txBody>
      </p:sp>
      <p:sp>
        <p:nvSpPr>
          <p:cNvPr id="3" name="Segnaposto contenuto 2"/>
          <p:cNvSpPr>
            <a:spLocks noGrp="1"/>
          </p:cNvSpPr>
          <p:nvPr>
            <p:ph idx="1"/>
          </p:nvPr>
        </p:nvSpPr>
        <p:spPr>
          <a:xfrm>
            <a:off x="0" y="1052736"/>
            <a:ext cx="9144000" cy="4525963"/>
          </a:xfrm>
        </p:spPr>
        <p:txBody>
          <a:bodyPr>
            <a:normAutofit fontScale="25000" lnSpcReduction="20000"/>
          </a:bodyPr>
          <a:lstStyle/>
          <a:p>
            <a:pPr>
              <a:buNone/>
            </a:pPr>
            <a:r>
              <a:rPr lang="it-IT" sz="14400" u="sng" dirty="0" smtClean="0"/>
              <a:t>1938:  le LEGGI  RAZZIALI  </a:t>
            </a:r>
          </a:p>
          <a:p>
            <a:pPr>
              <a:buNone/>
            </a:pPr>
            <a:endParaRPr lang="it-IT" sz="14400" dirty="0" smtClean="0"/>
          </a:p>
          <a:p>
            <a:r>
              <a:rPr lang="en-US" sz="11200" dirty="0" err="1" smtClean="0"/>
              <a:t>Degradati</a:t>
            </a:r>
            <a:r>
              <a:rPr lang="en-US" sz="11200" dirty="0" smtClean="0"/>
              <a:t> a </a:t>
            </a:r>
            <a:r>
              <a:rPr lang="en-US" sz="11200" dirty="0" err="1" smtClean="0"/>
              <a:t>essere</a:t>
            </a:r>
            <a:r>
              <a:rPr lang="en-US" sz="11200" dirty="0" smtClean="0"/>
              <a:t> </a:t>
            </a:r>
            <a:r>
              <a:rPr lang="en-US" sz="11200" dirty="0" err="1" smtClean="0"/>
              <a:t>invisibili</a:t>
            </a:r>
            <a:endParaRPr lang="it-IT" sz="8000" dirty="0" smtClean="0"/>
          </a:p>
          <a:p>
            <a:pPr>
              <a:buNone/>
            </a:pPr>
            <a:endParaRPr lang="it-IT" sz="8000" dirty="0" smtClean="0"/>
          </a:p>
          <a:p>
            <a:pPr lvl="0"/>
            <a:r>
              <a:rPr lang="it-IT" sz="9600" dirty="0" smtClean="0"/>
              <a:t>Baracche</a:t>
            </a:r>
          </a:p>
          <a:p>
            <a:pPr lvl="0"/>
            <a:r>
              <a:rPr lang="it-IT" sz="9600" dirty="0" smtClean="0"/>
              <a:t>Kapò</a:t>
            </a:r>
          </a:p>
          <a:p>
            <a:pPr lvl="0"/>
            <a:r>
              <a:rPr lang="it-IT" sz="9600" dirty="0" smtClean="0"/>
              <a:t>Donne a sinistra, uomini a destra</a:t>
            </a:r>
          </a:p>
          <a:p>
            <a:pPr lvl="0"/>
            <a:r>
              <a:rPr lang="it-IT" sz="9600" dirty="0" smtClean="0"/>
              <a:t>Appello </a:t>
            </a:r>
          </a:p>
          <a:p>
            <a:pPr lvl="0"/>
            <a:r>
              <a:rPr lang="it-IT" sz="9600" dirty="0" smtClean="0"/>
              <a:t>Duro lavoro</a:t>
            </a:r>
          </a:p>
          <a:p>
            <a:pPr lvl="0"/>
            <a:r>
              <a:rPr lang="it-IT" sz="9600" dirty="0" smtClean="0"/>
              <a:t>Nebbia fitta</a:t>
            </a:r>
          </a:p>
          <a:p>
            <a:pPr>
              <a:buNone/>
            </a:pPr>
            <a:r>
              <a:rPr lang="it-IT" sz="9600" dirty="0" smtClean="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usilio\Desktop\piera\images.jpg"/>
          <p:cNvPicPr>
            <a:picLocks noGrp="1" noChangeAspect="1" noChangeArrowheads="1"/>
          </p:cNvPicPr>
          <p:nvPr>
            <p:ph idx="1"/>
          </p:nvPr>
        </p:nvPicPr>
        <p:blipFill>
          <a:blip r:embed="rId2" cstate="print"/>
          <a:srcRect/>
          <a:stretch>
            <a:fillRect/>
          </a:stretch>
        </p:blipFill>
        <p:spPr bwMode="auto">
          <a:xfrm>
            <a:off x="1403648" y="332656"/>
            <a:ext cx="6048672" cy="612068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Jona </a:t>
            </a:r>
            <a:r>
              <a:rPr lang="it-IT" dirty="0" err="1" smtClean="0"/>
              <a:t>Oberski</a:t>
            </a:r>
            <a:r>
              <a:rPr lang="it-IT" dirty="0" smtClean="0"/>
              <a:t/>
            </a:r>
            <a:br>
              <a:rPr lang="it-IT" dirty="0" smtClean="0"/>
            </a:br>
            <a:r>
              <a:rPr lang="it-IT" dirty="0" smtClean="0"/>
              <a:t>deportato all’età di 4 anni</a:t>
            </a:r>
            <a:endParaRPr lang="it-IT" dirty="0"/>
          </a:p>
        </p:txBody>
      </p:sp>
      <p:pic>
        <p:nvPicPr>
          <p:cNvPr id="7170" name="Picture 2" descr="C:\Users\ausilio\Desktop\piera\Jona Oberski.bmp"/>
          <p:cNvPicPr>
            <a:picLocks noGrp="1" noChangeAspect="1" noChangeArrowheads="1"/>
          </p:cNvPicPr>
          <p:nvPr>
            <p:ph idx="1"/>
          </p:nvPr>
        </p:nvPicPr>
        <p:blipFill>
          <a:blip r:embed="rId2" cstate="print"/>
          <a:srcRect/>
          <a:stretch>
            <a:fillRect/>
          </a:stretch>
        </p:blipFill>
        <p:spPr bwMode="auto">
          <a:xfrm>
            <a:off x="2123728" y="2060848"/>
            <a:ext cx="4608512" cy="424847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6048672"/>
          </a:xfrm>
        </p:spPr>
        <p:txBody>
          <a:bodyPr>
            <a:normAutofit fontScale="47500" lnSpcReduction="20000"/>
          </a:bodyPr>
          <a:lstStyle/>
          <a:p>
            <a:pPr algn="ctr">
              <a:buNone/>
            </a:pPr>
            <a:r>
              <a:rPr lang="en-US" sz="4500" b="1" u="sng" dirty="0" smtClean="0">
                <a:latin typeface="Arial" pitchFamily="34" charset="0"/>
                <a:cs typeface="Arial" pitchFamily="34" charset="0"/>
              </a:rPr>
              <a:t>Dal </a:t>
            </a:r>
            <a:r>
              <a:rPr lang="en-US" sz="4500" b="1" u="sng" dirty="0" err="1" smtClean="0">
                <a:latin typeface="Arial" pitchFamily="34" charset="0"/>
                <a:cs typeface="Arial" pitchFamily="34" charset="0"/>
              </a:rPr>
              <a:t>romanzo</a:t>
            </a:r>
            <a:r>
              <a:rPr lang="en-US" sz="4500" b="1" u="sng" dirty="0" smtClean="0">
                <a:latin typeface="Arial" pitchFamily="34" charset="0"/>
                <a:cs typeface="Arial" pitchFamily="34" charset="0"/>
              </a:rPr>
              <a:t>  “INFANZIA” </a:t>
            </a:r>
          </a:p>
          <a:p>
            <a:pPr algn="ctr">
              <a:buNone/>
            </a:pPr>
            <a:r>
              <a:rPr lang="en-US" sz="4500" b="1" u="sng" dirty="0" smtClean="0">
                <a:latin typeface="Arial" pitchFamily="34" charset="0"/>
                <a:cs typeface="Arial" pitchFamily="34" charset="0"/>
              </a:rPr>
              <a:t>(LA  STORIA  DI  JONA OBERSKI</a:t>
            </a:r>
          </a:p>
          <a:p>
            <a:pPr algn="ctr">
              <a:buNone/>
            </a:pPr>
            <a:r>
              <a:rPr lang="en-US" sz="4500" b="1" u="sng" dirty="0" err="1" smtClean="0">
                <a:latin typeface="Arial" pitchFamily="34" charset="0"/>
                <a:cs typeface="Arial" pitchFamily="34" charset="0"/>
              </a:rPr>
              <a:t>ispira</a:t>
            </a:r>
            <a:r>
              <a:rPr lang="en-US" sz="4500" b="1" u="sng" dirty="0" smtClean="0">
                <a:latin typeface="Arial" pitchFamily="34" charset="0"/>
                <a:cs typeface="Arial" pitchFamily="34" charset="0"/>
              </a:rPr>
              <a:t>  </a:t>
            </a:r>
            <a:r>
              <a:rPr lang="en-US" sz="4500" b="1" u="sng" dirty="0" err="1" smtClean="0">
                <a:latin typeface="Arial" pitchFamily="34" charset="0"/>
                <a:cs typeface="Arial" pitchFamily="34" charset="0"/>
              </a:rPr>
              <a:t>il</a:t>
            </a:r>
            <a:r>
              <a:rPr lang="en-US" sz="4500" b="1" u="sng" dirty="0" smtClean="0">
                <a:latin typeface="Arial" pitchFamily="34" charset="0"/>
                <a:cs typeface="Arial" pitchFamily="34" charset="0"/>
              </a:rPr>
              <a:t>  film ‘ JONA  CHE  VISSE  NELLA  BALENA  )</a:t>
            </a:r>
          </a:p>
          <a:p>
            <a:pPr algn="ctr">
              <a:buNone/>
            </a:pPr>
            <a:endParaRPr lang="it-IT" sz="5100" u="sng" dirty="0" smtClean="0">
              <a:latin typeface="Arial" pitchFamily="34" charset="0"/>
              <a:cs typeface="Arial" pitchFamily="34" charset="0"/>
            </a:endParaRPr>
          </a:p>
          <a:p>
            <a:pPr>
              <a:buNone/>
            </a:pPr>
            <a:r>
              <a:rPr lang="en-US" sz="5100" b="1" dirty="0" smtClean="0">
                <a:latin typeface="Arial" pitchFamily="34" charset="0"/>
                <a:cs typeface="Arial" pitchFamily="34" charset="0"/>
              </a:rPr>
              <a:t> </a:t>
            </a:r>
            <a:r>
              <a:rPr lang="it-IT" sz="5100" b="1" dirty="0">
                <a:latin typeface="Arial" pitchFamily="34" charset="0"/>
                <a:cs typeface="Arial" pitchFamily="34" charset="0"/>
              </a:rPr>
              <a:t>quel giorno, ero anch’io in cucina con i bambini grandi; ma ero troppo piccolo e a fatica potevo afferrare il manico della pentola. Uscimmo per trasportare il cibo, gli altri correvano e la pentola era bollente.. Che fatica!!!! Finalmente di ritorno nelle cucine, dei soldati lasciarono entrare 4 bambini, contarono fino  a tre e poi ordinarono di ripulire le pentole da cima a fondo. Io non raggiungevo neppure il bordo e quando il soldato rovesciò la pentola su un lato, mi disse di entrare e pulire, ma io replicai, che tu mi avevi proibito di toccare il cibo con le mani, quindi senza un cucchiaio  non avrei potuto; quell’uomo me ne regalò uno; da quel giorno imparai  a mangiare anch’io. Grazie mamma. </a:t>
            </a:r>
            <a:r>
              <a:rPr lang="it-IT" sz="5100" b="1" dirty="0" smtClean="0">
                <a:latin typeface="Arial" pitchFamily="34" charset="0"/>
                <a:cs typeface="Arial" pitchFamily="34" charset="0"/>
              </a:rPr>
              <a:t>………</a:t>
            </a:r>
            <a:endParaRPr lang="it-IT" sz="59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188640"/>
            <a:ext cx="8229600" cy="4525963"/>
          </a:xfrm>
        </p:spPr>
        <p:txBody>
          <a:bodyPr>
            <a:noAutofit/>
          </a:bodyPr>
          <a:lstStyle/>
          <a:p>
            <a:pPr algn="just"/>
            <a:r>
              <a:rPr lang="it-IT" sz="2400" dirty="0" smtClean="0"/>
              <a:t>RICORDO IL  buio </a:t>
            </a:r>
            <a:r>
              <a:rPr lang="it-IT" sz="2400" dirty="0"/>
              <a:t>e un cattivo odore impediva di </a:t>
            </a:r>
            <a:r>
              <a:rPr lang="it-IT" sz="2400" dirty="0" smtClean="0"/>
              <a:t>respirare.. si </a:t>
            </a:r>
            <a:r>
              <a:rPr lang="it-IT" sz="2400" dirty="0"/>
              <a:t>intravedevano delle cose bianche sul pavimento e </a:t>
            </a:r>
            <a:r>
              <a:rPr lang="it-IT" sz="2400" dirty="0" smtClean="0"/>
              <a:t>poi lenzuola </a:t>
            </a:r>
            <a:r>
              <a:rPr lang="it-IT" sz="2400" dirty="0"/>
              <a:t>poste una sull’altra, </a:t>
            </a:r>
            <a:r>
              <a:rPr lang="it-IT" sz="2400" dirty="0" smtClean="0"/>
              <a:t> </a:t>
            </a:r>
            <a:r>
              <a:rPr lang="it-IT" sz="2400" dirty="0"/>
              <a:t>che odore!!!! </a:t>
            </a:r>
            <a:r>
              <a:rPr lang="it-IT" sz="2400" dirty="0" smtClean="0"/>
              <a:t>….                                       erano </a:t>
            </a:r>
            <a:r>
              <a:rPr lang="it-IT" sz="2400" dirty="0"/>
              <a:t>cadaveri accatastati, ricoperti da lenzuola alcuni, altri erano nudi, magri, con gli occhi chiusi, alcuni con le braccia penzoloni, altri con la testa inclinata. Ma poi, ho visto corpi senza testa, solo gambe, solo braccia, teste senza corpo…. Cominciai a cercare papà, ero sicuro, papà era coperto da un lenzuolo. </a:t>
            </a:r>
            <a:endParaRPr lang="it-IT" sz="2400" dirty="0" smtClean="0"/>
          </a:p>
          <a:p>
            <a:pPr algn="just"/>
            <a:r>
              <a:rPr lang="it-IT" sz="2400" dirty="0" smtClean="0"/>
              <a:t>…… Papà</a:t>
            </a:r>
            <a:r>
              <a:rPr lang="it-IT" sz="2400" dirty="0"/>
              <a:t>, dov’era papà, cercai tra quei corpi, erano tutti calvi e si assomigliavano tutti. Papà era sicuramente in infermeria e sarebbe stato sepolto l’indomani…Ritornai indietro ma la porta si apriva solo dall’esterno, allora corsi verso il mucchio di corpi e alcuni mi caddero addosso, uno in particolare con la barba, occhi neri, viso magro, mani simili a quelle di </a:t>
            </a:r>
            <a:r>
              <a:rPr lang="it-IT" sz="2400" dirty="0" smtClean="0"/>
              <a:t>papà,  </a:t>
            </a:r>
            <a:r>
              <a:rPr lang="it-IT" sz="2400" dirty="0"/>
              <a:t>ma non era lui… </a:t>
            </a:r>
            <a:r>
              <a:rPr lang="it-IT" sz="2400" dirty="0" smtClean="0"/>
              <a:t>……</a:t>
            </a:r>
            <a:endParaRPr lang="it-IT" sz="2400" dirty="0"/>
          </a:p>
        </p:txBody>
      </p:sp>
    </p:spTree>
    <p:extLst>
      <p:ext uri="{BB962C8B-B14F-4D97-AF65-F5344CB8AC3E}">
        <p14:creationId xmlns:p14="http://schemas.microsoft.com/office/powerpoint/2010/main" val="31006943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980728"/>
            <a:ext cx="7772400" cy="1470025"/>
          </a:xfrm>
        </p:spPr>
        <p:txBody>
          <a:bodyPr>
            <a:normAutofit fontScale="90000"/>
          </a:bodyPr>
          <a:lstStyle/>
          <a:p>
            <a:r>
              <a:rPr lang="it-IT" dirty="0" smtClean="0"/>
              <a:t>Roberto Olla: giornalista RAI  italiano, con la missione di dare voce ai sopravvissuti all’Olocausto ; nel suo romanzo</a:t>
            </a:r>
            <a:br>
              <a:rPr lang="it-IT" dirty="0" smtClean="0"/>
            </a:br>
            <a:r>
              <a:rPr lang="it-IT" dirty="0" smtClean="0"/>
              <a:t>‘ Le non persone ‘ ci presenta: </a:t>
            </a:r>
            <a:endParaRPr lang="it-IT" dirty="0"/>
          </a:p>
        </p:txBody>
      </p:sp>
      <p:pic>
        <p:nvPicPr>
          <p:cNvPr id="8194" name="Picture 2" descr="C:\Users\ausilio\Desktop\piera\Roberto Olla.jpg"/>
          <p:cNvPicPr>
            <a:picLocks noChangeAspect="1" noChangeArrowheads="1"/>
          </p:cNvPicPr>
          <p:nvPr/>
        </p:nvPicPr>
        <p:blipFill>
          <a:blip r:embed="rId2" cstate="print"/>
          <a:srcRect/>
          <a:stretch>
            <a:fillRect/>
          </a:stretch>
        </p:blipFill>
        <p:spPr bwMode="auto">
          <a:xfrm>
            <a:off x="1897417" y="3284984"/>
            <a:ext cx="4166177" cy="324036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ausilio\Desktop\piera\IDA  MARCHERIA.jpg"/>
          <p:cNvPicPr>
            <a:picLocks noChangeAspect="1" noChangeArrowheads="1"/>
          </p:cNvPicPr>
          <p:nvPr/>
        </p:nvPicPr>
        <p:blipFill>
          <a:blip r:embed="rId2" cstate="print"/>
          <a:srcRect/>
          <a:stretch>
            <a:fillRect/>
          </a:stretch>
        </p:blipFill>
        <p:spPr bwMode="auto">
          <a:xfrm>
            <a:off x="539550" y="404664"/>
            <a:ext cx="3667473" cy="3168352"/>
          </a:xfrm>
          <a:prstGeom prst="rect">
            <a:avLst/>
          </a:prstGeom>
          <a:ln>
            <a:noFill/>
          </a:ln>
          <a:effectLst>
            <a:outerShdw blurRad="292100" dist="139700" dir="2700000" algn="tl" rotWithShape="0">
              <a:srgbClr val="333333">
                <a:alpha val="65000"/>
              </a:srgbClr>
            </a:outerShdw>
          </a:effectLst>
        </p:spPr>
      </p:pic>
      <p:pic>
        <p:nvPicPr>
          <p:cNvPr id="4" name="Picture 2" descr="C:\Users\ausilio\Desktop\piera\SCHLOMO  VENEZIA, BRUNO.jpg"/>
          <p:cNvPicPr>
            <a:picLocks noChangeAspect="1" noChangeArrowheads="1"/>
          </p:cNvPicPr>
          <p:nvPr/>
        </p:nvPicPr>
        <p:blipFill>
          <a:blip r:embed="rId3" cstate="print"/>
          <a:srcRect/>
          <a:stretch>
            <a:fillRect/>
          </a:stretch>
        </p:blipFill>
        <p:spPr bwMode="auto">
          <a:xfrm>
            <a:off x="5220072" y="404664"/>
            <a:ext cx="3600400" cy="3168352"/>
          </a:xfrm>
          <a:prstGeom prst="rect">
            <a:avLst/>
          </a:prstGeom>
          <a:ln>
            <a:noFill/>
          </a:ln>
          <a:effectLst>
            <a:outerShdw blurRad="292100" dist="139700" dir="2700000" algn="tl" rotWithShape="0">
              <a:srgbClr val="333333">
                <a:alpha val="65000"/>
              </a:srgbClr>
            </a:outerShdw>
          </a:effectLst>
        </p:spPr>
      </p:pic>
      <p:pic>
        <p:nvPicPr>
          <p:cNvPr id="5" name="Picture 2" descr="C:\Users\ausilio\Desktop\piera\PIERO TERRACINA.jpg"/>
          <p:cNvPicPr>
            <a:picLocks noChangeAspect="1" noChangeArrowheads="1"/>
          </p:cNvPicPr>
          <p:nvPr/>
        </p:nvPicPr>
        <p:blipFill>
          <a:blip r:embed="rId4" cstate="print"/>
          <a:srcRect/>
          <a:stretch>
            <a:fillRect/>
          </a:stretch>
        </p:blipFill>
        <p:spPr bwMode="auto">
          <a:xfrm>
            <a:off x="2586843" y="3789040"/>
            <a:ext cx="3240360" cy="288032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467544" y="476672"/>
            <a:ext cx="7772400" cy="1470025"/>
          </a:xfrm>
        </p:spPr>
        <p:txBody>
          <a:bodyPr>
            <a:normAutofit fontScale="90000"/>
          </a:bodyPr>
          <a:lstStyle/>
          <a:p>
            <a:r>
              <a:rPr lang="it-IT" b="1" u="sng" dirty="0" smtClean="0"/>
              <a:t>Ida </a:t>
            </a:r>
            <a:r>
              <a:rPr lang="it-IT" b="1" u="sng" dirty="0" err="1" smtClean="0"/>
              <a:t>Marcheria</a:t>
            </a:r>
            <a:r>
              <a:rPr lang="it-IT" b="1" u="sng" dirty="0" smtClean="0"/>
              <a:t> </a:t>
            </a:r>
            <a:r>
              <a:rPr lang="it-IT" dirty="0" smtClean="0"/>
              <a:t> e  la fabbrica di cioccolato</a:t>
            </a:r>
            <a:br>
              <a:rPr lang="it-IT" dirty="0" smtClean="0"/>
            </a:br>
            <a:endParaRPr lang="it-IT" u="sng" dirty="0"/>
          </a:p>
        </p:txBody>
      </p:sp>
      <p:pic>
        <p:nvPicPr>
          <p:cNvPr id="9218" name="Picture 2" descr="C:\Users\ausilio\Desktop\piera\IDA  MARCHERIA.jpg"/>
          <p:cNvPicPr>
            <a:picLocks noChangeAspect="1" noChangeArrowheads="1"/>
          </p:cNvPicPr>
          <p:nvPr/>
        </p:nvPicPr>
        <p:blipFill>
          <a:blip r:embed="rId2" cstate="print"/>
          <a:srcRect/>
          <a:stretch>
            <a:fillRect/>
          </a:stretch>
        </p:blipFill>
        <p:spPr bwMode="auto">
          <a:xfrm>
            <a:off x="2195736" y="2636912"/>
            <a:ext cx="4464496" cy="3678032"/>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u="sng" dirty="0" err="1" smtClean="0"/>
              <a:t>Schlomo</a:t>
            </a:r>
            <a:r>
              <a:rPr lang="it-IT" b="1" u="sng" dirty="0" smtClean="0"/>
              <a:t> Venezia, Bruno</a:t>
            </a:r>
            <a:r>
              <a:rPr lang="it-IT" dirty="0" smtClean="0"/>
              <a:t>: il bell’uomo</a:t>
            </a:r>
            <a:endParaRPr lang="it-IT" dirty="0"/>
          </a:p>
        </p:txBody>
      </p:sp>
      <p:pic>
        <p:nvPicPr>
          <p:cNvPr id="10242" name="Picture 2" descr="C:\Users\ausilio\Desktop\piera\SCHLOMO  VENEZIA, BRUNO.jpg"/>
          <p:cNvPicPr>
            <a:picLocks noGrp="1" noChangeAspect="1" noChangeArrowheads="1"/>
          </p:cNvPicPr>
          <p:nvPr>
            <p:ph idx="1"/>
          </p:nvPr>
        </p:nvPicPr>
        <p:blipFill>
          <a:blip r:embed="rId2" cstate="print"/>
          <a:srcRect/>
          <a:stretch>
            <a:fillRect/>
          </a:stretch>
        </p:blipFill>
        <p:spPr bwMode="auto">
          <a:xfrm>
            <a:off x="1554691" y="1600200"/>
            <a:ext cx="6034617" cy="452596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u="sng" dirty="0" smtClean="0"/>
              <a:t>Piero Terracina</a:t>
            </a:r>
            <a:r>
              <a:rPr lang="it-IT" dirty="0" smtClean="0"/>
              <a:t>: con le lacrime agli occhi</a:t>
            </a:r>
            <a:endParaRPr lang="it-IT" dirty="0"/>
          </a:p>
        </p:txBody>
      </p:sp>
      <p:pic>
        <p:nvPicPr>
          <p:cNvPr id="11266" name="Picture 2" descr="C:\Users\ausilio\Desktop\piera\PIERO TERRACINA.jpg"/>
          <p:cNvPicPr>
            <a:picLocks noGrp="1" noChangeAspect="1" noChangeArrowheads="1"/>
          </p:cNvPicPr>
          <p:nvPr>
            <p:ph idx="1"/>
          </p:nvPr>
        </p:nvPicPr>
        <p:blipFill>
          <a:blip r:embed="rId2" cstate="print"/>
          <a:srcRect/>
          <a:stretch>
            <a:fillRect/>
          </a:stretch>
        </p:blipFill>
        <p:spPr bwMode="auto">
          <a:xfrm>
            <a:off x="1554691" y="1600200"/>
            <a:ext cx="6034617" cy="452596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Pupa </a:t>
            </a:r>
            <a:r>
              <a:rPr lang="it-IT" dirty="0" err="1" smtClean="0"/>
              <a:t>Garribba</a:t>
            </a:r>
            <a:r>
              <a:rPr lang="it-IT" dirty="0" smtClean="0"/>
              <a:t>:  </a:t>
            </a:r>
            <a:endParaRPr lang="it-IT" dirty="0"/>
          </a:p>
        </p:txBody>
      </p:sp>
      <p:pic>
        <p:nvPicPr>
          <p:cNvPr id="12290" name="Picture 2" descr="C:\Users\ausilio\Desktop\piera\Pupa Garribba.jpg"/>
          <p:cNvPicPr>
            <a:picLocks noGrp="1" noChangeAspect="1" noChangeArrowheads="1"/>
          </p:cNvPicPr>
          <p:nvPr>
            <p:ph idx="1"/>
          </p:nvPr>
        </p:nvPicPr>
        <p:blipFill>
          <a:blip r:embed="rId2" cstate="print"/>
          <a:srcRect/>
          <a:stretch>
            <a:fillRect/>
          </a:stretch>
        </p:blipFill>
        <p:spPr bwMode="auto">
          <a:xfrm>
            <a:off x="2123728" y="1340768"/>
            <a:ext cx="5112568" cy="475252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435280" cy="5649491"/>
          </a:xfrm>
        </p:spPr>
        <p:txBody>
          <a:bodyPr>
            <a:normAutofit/>
          </a:bodyPr>
          <a:lstStyle/>
          <a:p>
            <a:pPr algn="just">
              <a:buFont typeface="Wingdings" pitchFamily="2" charset="2"/>
              <a:buChar char="§"/>
            </a:pPr>
            <a:r>
              <a:rPr lang="en-US" dirty="0" err="1" smtClean="0"/>
              <a:t>Nata</a:t>
            </a:r>
            <a:r>
              <a:rPr lang="en-US" dirty="0" smtClean="0"/>
              <a:t> a </a:t>
            </a:r>
            <a:r>
              <a:rPr lang="en-US" dirty="0" err="1" smtClean="0"/>
              <a:t>Genova</a:t>
            </a:r>
            <a:r>
              <a:rPr lang="en-US" dirty="0" smtClean="0"/>
              <a:t>,  1935,</a:t>
            </a:r>
          </a:p>
          <a:p>
            <a:pPr algn="just">
              <a:buFont typeface="Wingdings" pitchFamily="2" charset="2"/>
              <a:buChar char="§"/>
            </a:pPr>
            <a:endParaRPr lang="en-US" dirty="0"/>
          </a:p>
          <a:p>
            <a:pPr algn="just">
              <a:buFont typeface="Wingdings" pitchFamily="2" charset="2"/>
              <a:buChar char="§"/>
            </a:pPr>
            <a:endParaRPr lang="en-US" dirty="0" smtClean="0"/>
          </a:p>
          <a:p>
            <a:pPr marL="0" indent="0" algn="just">
              <a:buNone/>
            </a:pPr>
            <a:endParaRPr lang="en-US" dirty="0" smtClean="0"/>
          </a:p>
          <a:p>
            <a:pPr algn="just">
              <a:buFont typeface="Wingdings" pitchFamily="2" charset="2"/>
              <a:buChar char="§"/>
            </a:pPr>
            <a:r>
              <a:rPr lang="en-US" dirty="0" err="1" smtClean="0"/>
              <a:t>degli</a:t>
            </a:r>
            <a:r>
              <a:rPr lang="en-US" dirty="0" smtClean="0"/>
              <a:t> </a:t>
            </a:r>
            <a:r>
              <a:rPr lang="en-US" dirty="0" err="1" smtClean="0"/>
              <a:t>anni</a:t>
            </a:r>
            <a:r>
              <a:rPr lang="en-US" dirty="0" smtClean="0"/>
              <a:t> del </a:t>
            </a:r>
            <a:r>
              <a:rPr lang="en-US" dirty="0" err="1" smtClean="0"/>
              <a:t>terrore</a:t>
            </a:r>
            <a:r>
              <a:rPr lang="en-US" dirty="0" smtClean="0"/>
              <a:t> dice </a:t>
            </a:r>
          </a:p>
          <a:p>
            <a:pPr marL="0" indent="0" algn="just">
              <a:buNone/>
            </a:pPr>
            <a:r>
              <a:rPr lang="en-US" dirty="0"/>
              <a:t> </a:t>
            </a:r>
            <a:r>
              <a:rPr lang="en-US" dirty="0" smtClean="0"/>
              <a:t>    ‘ </a:t>
            </a:r>
            <a:r>
              <a:rPr lang="en-US" dirty="0" err="1" smtClean="0"/>
              <a:t>mentre</a:t>
            </a:r>
            <a:r>
              <a:rPr lang="en-US" dirty="0" smtClean="0"/>
              <a:t> in Italia ci </a:t>
            </a:r>
            <a:r>
              <a:rPr lang="en-US" dirty="0" err="1" smtClean="0"/>
              <a:t>chiamavano</a:t>
            </a:r>
            <a:r>
              <a:rPr lang="en-US" dirty="0" smtClean="0"/>
              <a:t> </a:t>
            </a:r>
            <a:r>
              <a:rPr lang="en-US" dirty="0" err="1" smtClean="0"/>
              <a:t>sporchi</a:t>
            </a:r>
            <a:r>
              <a:rPr lang="en-US" dirty="0" smtClean="0"/>
              <a:t> </a:t>
            </a:r>
            <a:r>
              <a:rPr lang="en-US" dirty="0" err="1" smtClean="0"/>
              <a:t>Ebrei</a:t>
            </a:r>
            <a:r>
              <a:rPr lang="en-US" dirty="0" smtClean="0"/>
              <a:t>,     in </a:t>
            </a:r>
            <a:r>
              <a:rPr lang="en-US" dirty="0" err="1" smtClean="0"/>
              <a:t>Svizzera</a:t>
            </a:r>
            <a:r>
              <a:rPr lang="en-US" dirty="0" smtClean="0"/>
              <a:t> </a:t>
            </a:r>
            <a:r>
              <a:rPr lang="en-US" dirty="0" err="1" smtClean="0"/>
              <a:t>eravamo</a:t>
            </a:r>
            <a:r>
              <a:rPr lang="en-US" dirty="0" smtClean="0"/>
              <a:t> </a:t>
            </a:r>
            <a:r>
              <a:rPr lang="en-US" dirty="0" err="1" smtClean="0"/>
              <a:t>diventati</a:t>
            </a:r>
            <a:r>
              <a:rPr lang="en-US" dirty="0" smtClean="0"/>
              <a:t> ‘ </a:t>
            </a:r>
            <a:r>
              <a:rPr lang="en-US" dirty="0" err="1" smtClean="0"/>
              <a:t>sporchi</a:t>
            </a:r>
            <a:r>
              <a:rPr lang="en-US" dirty="0" smtClean="0"/>
              <a:t> </a:t>
            </a:r>
            <a:r>
              <a:rPr lang="en-US" dirty="0" err="1" smtClean="0"/>
              <a:t>Italiani</a:t>
            </a:r>
            <a:r>
              <a:rPr lang="en-US" dirty="0" smtClean="0"/>
              <a:t> ‘</a:t>
            </a:r>
            <a:br>
              <a:rPr lang="en-US" dirty="0" smtClean="0"/>
            </a:b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lnSpcReduction="10000"/>
          </a:bodyPr>
          <a:lstStyle/>
          <a:p>
            <a:pPr algn="just">
              <a:buNone/>
            </a:pPr>
            <a:r>
              <a:rPr lang="en-US" sz="4000" dirty="0" smtClean="0"/>
              <a:t>POSSA    L’ESEMPIO    DI     COLORO STERMINATI     TRA     IL    1933-1945   UNIRE  GLI  UOMINI  NELLA   LOTTA  ALLA  DIFESA  DELLA  PACE,  DELLA  LIBERTA’  E  DEL  RISPETTO  DEI  PROPRI  SIMILI</a:t>
            </a:r>
            <a:br>
              <a:rPr lang="en-US" sz="4000" dirty="0" smtClean="0"/>
            </a:br>
            <a:r>
              <a:rPr lang="en-US" dirty="0" smtClean="0"/>
              <a:t/>
            </a:r>
            <a:br>
              <a:rPr lang="en-US" dirty="0" smtClean="0"/>
            </a:br>
            <a:endParaRPr lang="it-I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194</TotalTime>
  <Words>873</Words>
  <Application>Microsoft Office PowerPoint</Application>
  <PresentationFormat>Presentazione su schermo (4:3)</PresentationFormat>
  <Paragraphs>59</Paragraphs>
  <Slides>24</Slides>
  <Notes>0</Notes>
  <HiddenSlides>0</HiddenSlides>
  <MMClips>0</MMClips>
  <ScaleCrop>false</ScaleCrop>
  <HeadingPairs>
    <vt:vector size="4" baseType="variant">
      <vt:variant>
        <vt:lpstr>Tema</vt:lpstr>
      </vt:variant>
      <vt:variant>
        <vt:i4>1</vt:i4>
      </vt:variant>
      <vt:variant>
        <vt:lpstr>Titoli diapositive</vt:lpstr>
      </vt:variant>
      <vt:variant>
        <vt:i4>24</vt:i4>
      </vt:variant>
    </vt:vector>
  </HeadingPairs>
  <TitlesOfParts>
    <vt:vector size="25" baseType="lpstr">
      <vt:lpstr>Tema di Office</vt:lpstr>
      <vt:lpstr>Presentazione standard di PowerPoint</vt:lpstr>
      <vt:lpstr>Presentazione standard di PowerPoint</vt:lpstr>
      <vt:lpstr>ANNE  FRANK</vt:lpstr>
      <vt:lpstr>Dal  ‘ Diario di Anne Frank ‘</vt:lpstr>
      <vt:lpstr>  Ronnie Goldstein Van Cleef ‘ Gli ultimi 7 mesi di vita di Anne Frank ‘</vt:lpstr>
      <vt:lpstr>Presentazione standard di PowerPoint</vt:lpstr>
      <vt:lpstr>Annette Wieworka ‘ Auschwitz raccontato a mia figlia‘</vt:lpstr>
      <vt:lpstr>Presentazione standard di PowerPoint</vt:lpstr>
      <vt:lpstr>Elie  Wiesel deportato a soli 12 anni nel suo romanzo racconta ‘ NELLA  NOTTE ‘ </vt:lpstr>
      <vt:lpstr>Presentazione standard di PowerPoint</vt:lpstr>
      <vt:lpstr>Piera Sonnino ‘ QUESTO  E’  ACCADUTO ‘</vt:lpstr>
      <vt:lpstr>Ricorda:  </vt:lpstr>
      <vt:lpstr>Presentazione standard di PowerPoint</vt:lpstr>
      <vt:lpstr>Jona Oberski deportato all’età di 4 anni</vt:lpstr>
      <vt:lpstr>Presentazione standard di PowerPoint</vt:lpstr>
      <vt:lpstr>Presentazione standard di PowerPoint</vt:lpstr>
      <vt:lpstr>Roberto Olla: giornalista RAI  italiano, con la missione di dare voce ai sopravvissuti all’Olocausto ; nel suo romanzo ‘ Le non persone ‘ ci presenta: </vt:lpstr>
      <vt:lpstr>Presentazione standard di PowerPoint</vt:lpstr>
      <vt:lpstr>Ida Marcheria  e  la fabbrica di cioccolato </vt:lpstr>
      <vt:lpstr>Schlomo Venezia, Bruno: il bell’uomo</vt:lpstr>
      <vt:lpstr>Piero Terracina: con le lacrime agli occhi</vt:lpstr>
      <vt:lpstr>Pupa Garribba:  </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ANNA  FRANK</dc:title>
  <dc:creator>Franco</dc:creator>
  <cp:lastModifiedBy>ausilio</cp:lastModifiedBy>
  <cp:revision>24</cp:revision>
  <dcterms:created xsi:type="dcterms:W3CDTF">2012-02-01T18:45:59Z</dcterms:created>
  <dcterms:modified xsi:type="dcterms:W3CDTF">2019-02-22T13:04:55Z</dcterms:modified>
</cp:coreProperties>
</file>