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70" r:id="rId15"/>
    <p:sldId id="269" r:id="rId16"/>
    <p:sldId id="271" r:id="rId17"/>
    <p:sldId id="272" r:id="rId18"/>
    <p:sldId id="273" r:id="rId19"/>
    <p:sldId id="274" r:id="rId20"/>
    <p:sldId id="276" r:id="rId21"/>
    <p:sldId id="275" r:id="rId22"/>
    <p:sldId id="277" r:id="rId23"/>
    <p:sldId id="278" r:id="rId24"/>
    <p:sldId id="279" r:id="rId25"/>
    <p:sldId id="304" r:id="rId26"/>
    <p:sldId id="307"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473" autoAdjust="0"/>
  </p:normalViewPr>
  <p:slideViewPr>
    <p:cSldViewPr>
      <p:cViewPr varScale="1">
        <p:scale>
          <a:sx n="85" d="100"/>
          <a:sy n="85" d="100"/>
        </p:scale>
        <p:origin x="-152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35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46A01F-97A4-4EA3-B72C-A20F516E95AC}" type="datetimeFigureOut">
              <a:rPr lang="it-IT" smtClean="0"/>
              <a:t>22/02/2019</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DE3987-B1DE-46B2-BA76-C273DDB7A14C}" type="slidenum">
              <a:rPr lang="it-IT" smtClean="0"/>
              <a:t>‹N›</a:t>
            </a:fld>
            <a:endParaRPr lang="it-IT"/>
          </a:p>
        </p:txBody>
      </p:sp>
    </p:spTree>
    <p:extLst>
      <p:ext uri="{BB962C8B-B14F-4D97-AF65-F5344CB8AC3E}">
        <p14:creationId xmlns:p14="http://schemas.microsoft.com/office/powerpoint/2010/main" val="4025163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55860D-DF51-4AC7-A082-41ED949C042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6D01AB-02AC-44F2-8F43-D55A0E131F3A}" type="datetimeFigureOut">
              <a:rPr lang="it-IT" smtClean="0"/>
              <a:pPr/>
              <a:t>22/02/2019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5860D-DF51-4AC7-A082-41ED949C042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1"/>
            <a:ext cx="9144000" cy="1500174"/>
          </a:xfrm>
        </p:spPr>
        <p:txBody>
          <a:bodyPr>
            <a:normAutofit fontScale="90000"/>
          </a:bodyPr>
          <a:lstStyle/>
          <a:p>
            <a:r>
              <a:rPr lang="it-IT" sz="4900" b="1" u="sng" dirty="0">
                <a:effectLst>
                  <a:outerShdw blurRad="38100" dist="38100" dir="2700000" algn="tl">
                    <a:srgbClr val="000000">
                      <a:alpha val="43137"/>
                    </a:srgbClr>
                  </a:outerShdw>
                </a:effectLst>
                <a:latin typeface="Agency FB" pitchFamily="34" charset="0"/>
              </a:rPr>
              <a:t>Vita quotidiana nel Ghetto di Varsavia , 1941</a:t>
            </a:r>
          </a:p>
        </p:txBody>
      </p:sp>
      <p:pic>
        <p:nvPicPr>
          <p:cNvPr id="15362" name="Picture 2" descr="C:\Users\Franca\Desktop\IMG_4004 - Copia.JPG"/>
          <p:cNvPicPr>
            <a:picLocks noChangeAspect="1" noChangeArrowheads="1"/>
          </p:cNvPicPr>
          <p:nvPr/>
        </p:nvPicPr>
        <p:blipFill>
          <a:blip r:embed="rId2" cstate="print"/>
          <a:srcRect/>
          <a:stretch>
            <a:fillRect/>
          </a:stretch>
        </p:blipFill>
        <p:spPr bwMode="auto">
          <a:xfrm rot="5400000">
            <a:off x="1945152" y="1184709"/>
            <a:ext cx="5539447" cy="542928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14338"/>
            <a:ext cx="9144000" cy="1428760"/>
          </a:xfrm>
        </p:spPr>
        <p:txBody>
          <a:bodyPr/>
          <a:lstStyle/>
          <a:p>
            <a:pPr algn="l"/>
            <a:r>
              <a:rPr lang="it-IT" dirty="0">
                <a:latin typeface="Agency FB" pitchFamily="34" charset="0"/>
              </a:rPr>
              <a:t>	</a:t>
            </a:r>
            <a:r>
              <a:rPr lang="it-IT" sz="4800" b="1" u="sng" dirty="0">
                <a:effectLst>
                  <a:outerShdw blurRad="38100" dist="38100" dir="2700000" algn="tl">
                    <a:srgbClr val="000000">
                      <a:alpha val="43137"/>
                    </a:srgbClr>
                  </a:outerShdw>
                </a:effectLst>
                <a:latin typeface="Agency FB" pitchFamily="34" charset="0"/>
              </a:rPr>
              <a:t>IL GHETTO NEL PERIODO DELLA SHOAH</a:t>
            </a:r>
          </a:p>
        </p:txBody>
      </p:sp>
      <p:sp>
        <p:nvSpPr>
          <p:cNvPr id="3" name="Segnaposto contenuto 2"/>
          <p:cNvSpPr>
            <a:spLocks noGrp="1"/>
          </p:cNvSpPr>
          <p:nvPr>
            <p:ph idx="1"/>
          </p:nvPr>
        </p:nvSpPr>
        <p:spPr>
          <a:xfrm>
            <a:off x="0" y="1071546"/>
            <a:ext cx="8929718" cy="5572164"/>
          </a:xfrm>
        </p:spPr>
        <p:txBody>
          <a:bodyPr>
            <a:noAutofit/>
          </a:bodyPr>
          <a:lstStyle/>
          <a:p>
            <a:pPr algn="just">
              <a:buNone/>
            </a:pPr>
            <a:endParaRPr lang="it-IT" sz="2600" b="1" dirty="0"/>
          </a:p>
          <a:p>
            <a:pPr algn="just">
              <a:buNone/>
            </a:pPr>
            <a:endParaRPr lang="it-IT" sz="2600" b="1" dirty="0"/>
          </a:p>
          <a:p>
            <a:pPr algn="just">
              <a:buNone/>
            </a:pPr>
            <a:r>
              <a:rPr lang="it-IT" sz="2600" b="1" dirty="0"/>
              <a:t>Ghetto</a:t>
            </a:r>
            <a:r>
              <a:rPr lang="it-IT" sz="2600" dirty="0"/>
              <a:t> è il nome attribuito al quartiere o alla strada in cui abitano gli ebrei, chiusi e relegati rispetto al resto della popolazione cittadina. Il Ghetto Europeo che sopravvisse al più a lungo fu quello di Roma abolito nel 1870. </a:t>
            </a:r>
          </a:p>
          <a:p>
            <a:pPr algn="just">
              <a:buNone/>
            </a:pPr>
            <a:endParaRPr lang="it-IT" sz="2600" dirty="0"/>
          </a:p>
          <a:p>
            <a:pPr algn="just">
              <a:buNone/>
            </a:pPr>
            <a:r>
              <a:rPr lang="it-IT" sz="2600" dirty="0"/>
              <a:t>Nelle città grandi e piccole delle religioni orientali, dove gli ebrei costituivano la maggioranza della popolazione locale, creare ghetti presentava maggiore difficoltà e richiese più tempo.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214422"/>
          </a:xfrm>
        </p:spPr>
        <p:txBody>
          <a:bodyPr>
            <a:normAutofit fontScale="90000"/>
          </a:bodyPr>
          <a:lstStyle/>
          <a:p>
            <a:r>
              <a:rPr lang="it-IT" b="1" u="sng" dirty="0">
                <a:effectLst>
                  <a:outerShdw blurRad="38100" dist="38100" dir="2700000" algn="tl">
                    <a:srgbClr val="000000">
                      <a:alpha val="43137"/>
                    </a:srgbClr>
                  </a:outerShdw>
                </a:effectLst>
                <a:latin typeface="Agency FB" pitchFamily="34" charset="0"/>
              </a:rPr>
              <a:t>INZIO DELL’ISTITUZIONE DEL GHETTO </a:t>
            </a:r>
            <a:r>
              <a:rPr lang="it-IT" b="1" u="sng" dirty="0" err="1">
                <a:effectLst>
                  <a:outerShdw blurRad="38100" dist="38100" dir="2700000" algn="tl">
                    <a:srgbClr val="000000">
                      <a:alpha val="43137"/>
                    </a:srgbClr>
                  </a:outerShdw>
                </a:effectLst>
                <a:latin typeface="Agency FB" pitchFamily="34" charset="0"/>
              </a:rPr>
              <a:t>DI</a:t>
            </a:r>
            <a:r>
              <a:rPr lang="it-IT" b="1" u="sng" dirty="0">
                <a:effectLst>
                  <a:outerShdw blurRad="38100" dist="38100" dir="2700000" algn="tl">
                    <a:srgbClr val="000000">
                      <a:alpha val="43137"/>
                    </a:srgbClr>
                  </a:outerShdw>
                </a:effectLst>
                <a:latin typeface="Agency FB" pitchFamily="34" charset="0"/>
              </a:rPr>
              <a:t> VARSAVIA</a:t>
            </a:r>
          </a:p>
        </p:txBody>
      </p:sp>
      <p:sp>
        <p:nvSpPr>
          <p:cNvPr id="3" name="Segnaposto contenuto 2"/>
          <p:cNvSpPr>
            <a:spLocks noGrp="1"/>
          </p:cNvSpPr>
          <p:nvPr>
            <p:ph idx="1"/>
          </p:nvPr>
        </p:nvSpPr>
        <p:spPr>
          <a:xfrm>
            <a:off x="214282" y="928670"/>
            <a:ext cx="8786874" cy="5786478"/>
          </a:xfrm>
        </p:spPr>
        <p:txBody>
          <a:bodyPr>
            <a:normAutofit fontScale="85000" lnSpcReduction="20000"/>
          </a:bodyPr>
          <a:lstStyle/>
          <a:p>
            <a:pPr algn="just">
              <a:buNone/>
            </a:pPr>
            <a:r>
              <a:rPr lang="it-IT" dirty="0"/>
              <a:t>   </a:t>
            </a:r>
            <a:r>
              <a:rPr lang="it-IT" sz="3600" dirty="0"/>
              <a:t>Un ufficiale di alto grado </a:t>
            </a:r>
            <a:r>
              <a:rPr lang="it-IT" sz="3600" b="1" dirty="0"/>
              <a:t>Rudolf </a:t>
            </a:r>
            <a:r>
              <a:rPr lang="it-IT" sz="3600" b="1" dirty="0" err="1"/>
              <a:t>Batz</a:t>
            </a:r>
            <a:r>
              <a:rPr lang="it-IT" sz="3600" b="1" dirty="0"/>
              <a:t> </a:t>
            </a:r>
            <a:r>
              <a:rPr lang="it-IT" sz="3600" dirty="0"/>
              <a:t>comunicò al Consiglio della comunità ebraica che nel giro di tre giorni ogni ebreo nella città era tenuto a trasferirsi in un ghetto. Fu composta una rappresentanza, da </a:t>
            </a:r>
            <a:r>
              <a:rPr lang="it-IT" sz="3600" dirty="0" err="1"/>
              <a:t>Adam</a:t>
            </a:r>
            <a:r>
              <a:rPr lang="it-IT" sz="3600" dirty="0"/>
              <a:t> </a:t>
            </a:r>
            <a:r>
              <a:rPr lang="it-IT" sz="3600" dirty="0" err="1"/>
              <a:t>Czemiakow</a:t>
            </a:r>
            <a:r>
              <a:rPr lang="it-IT" sz="3600" dirty="0"/>
              <a:t>, col compito di incontrarsi col governatore militare. La rappresentanza fu ricevuta dal generale e nel corso della conversazione emerse che lui non era a conoscenza di tale ordine. All’inizio dell’estate del </a:t>
            </a:r>
            <a:r>
              <a:rPr lang="it-IT" sz="3600" b="1" dirty="0"/>
              <a:t>1940</a:t>
            </a:r>
            <a:r>
              <a:rPr lang="it-IT" sz="3600" dirty="0"/>
              <a:t> i tedeschi, iniziarono ad alzare mura in alcuni incroci delle vie di Varsavia. Risultava chiara l’intenzione di creare delle barriere di separazione in pieno centro, ma gli ebrei non capirono immediatamente che avevano la funzione  di dividere e isolare il quartiere ebraico.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142984"/>
          </a:xfrm>
        </p:spPr>
        <p:txBody>
          <a:bodyPr>
            <a:normAutofit/>
          </a:bodyPr>
          <a:lstStyle/>
          <a:p>
            <a:r>
              <a:rPr lang="it-IT" sz="5100" b="1" u="sng" dirty="0">
                <a:effectLst>
                  <a:outerShdw blurRad="38100" dist="38100" dir="2700000" algn="tl">
                    <a:srgbClr val="000000">
                      <a:alpha val="43137"/>
                    </a:srgbClr>
                  </a:outerShdw>
                </a:effectLst>
                <a:latin typeface="Agency FB" pitchFamily="34" charset="0"/>
              </a:rPr>
              <a:t>UN PENSIERO</a:t>
            </a:r>
          </a:p>
        </p:txBody>
      </p:sp>
      <p:sp>
        <p:nvSpPr>
          <p:cNvPr id="3" name="Segnaposto contenuto 2"/>
          <p:cNvSpPr>
            <a:spLocks noGrp="1"/>
          </p:cNvSpPr>
          <p:nvPr>
            <p:ph idx="1"/>
          </p:nvPr>
        </p:nvSpPr>
        <p:spPr>
          <a:xfrm>
            <a:off x="457200" y="1000108"/>
            <a:ext cx="8229600" cy="5643602"/>
          </a:xfrm>
        </p:spPr>
        <p:txBody>
          <a:bodyPr>
            <a:normAutofit fontScale="92500"/>
          </a:bodyPr>
          <a:lstStyle/>
          <a:p>
            <a:pPr>
              <a:buNone/>
            </a:pPr>
            <a:r>
              <a:rPr lang="it-IT" dirty="0"/>
              <a:t>“Gli ebrei si sforzavano di capire per quale scopo i nazisti costruissero delle mura. Alcuni erano del parere che volessero assicurare all’esercito un libero passaggio attraverso la città … altri pensavano che le mura avrebbero reso più facile il compito dell’esercito tedesco nella sua azione contro la resistenza ebraico-polacca, dato che avrebbe reso più difficile il passaggio dei rivoltosi. Solamente pochi non erano d’accordo con tali spiegazioni, dicendo che </a:t>
            </a:r>
            <a:r>
              <a:rPr lang="it-IT" b="1" dirty="0"/>
              <a:t>i tedeschi costruivano un muro per chiudere gli ebrei in un ghetto</a:t>
            </a:r>
            <a:r>
              <a:rPr lang="it-IT" dirty="0"/>
              <a:t>. </a:t>
            </a:r>
            <a:r>
              <a:rPr lang="it-IT" dirty="0">
                <a:effectLst>
                  <a:outerShdw blurRad="38100" dist="38100" dir="2700000" algn="tl">
                    <a:srgbClr val="000000">
                      <a:alpha val="43137"/>
                    </a:srgbClr>
                  </a:outerShdw>
                </a:effectLst>
              </a:rPr>
              <a:t>“                                              </a:t>
            </a:r>
            <a:r>
              <a:rPr lang="it-IT" dirty="0">
                <a:effectLst>
                  <a:outerShdw blurRad="38100" dist="38100" dir="2700000" algn="tl">
                    <a:srgbClr val="000000">
                      <a:alpha val="43137"/>
                    </a:srgbClr>
                  </a:outerShdw>
                </a:effectLst>
                <a:latin typeface="Agency FB" pitchFamily="34" charset="0"/>
              </a:rPr>
              <a:t>MORDECHAI LENSKI</a:t>
            </a:r>
            <a:r>
              <a:rPr lang="it-IT" dirty="0">
                <a:effectLst>
                  <a:outerShdw blurRad="38100" dist="38100" dir="2700000" algn="tl">
                    <a:srgbClr val="000000">
                      <a:alpha val="43137"/>
                    </a:srgbClr>
                  </a:outerShdw>
                </a:effectLst>
              </a:rPr>
              <a:t>     </a:t>
            </a:r>
          </a:p>
          <a:p>
            <a:pPr>
              <a:buNone/>
            </a:pPr>
            <a:endParaRPr lang="it-IT" dirty="0"/>
          </a:p>
          <a:p>
            <a:pPr>
              <a:buNone/>
            </a:pPr>
            <a:endParaRPr lang="it-IT" dirty="0"/>
          </a:p>
          <a:p>
            <a:pPr>
              <a:buNone/>
            </a:pP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ca\Desktop\Nuova cartella (2)\IMG_E3752.JPG"/>
          <p:cNvPicPr>
            <a:picLocks noChangeAspect="1" noChangeArrowheads="1"/>
          </p:cNvPicPr>
          <p:nvPr/>
        </p:nvPicPr>
        <p:blipFill>
          <a:blip r:embed="rId2" cstate="print"/>
          <a:srcRect/>
          <a:stretch>
            <a:fillRect/>
          </a:stretch>
        </p:blipFill>
        <p:spPr bwMode="auto">
          <a:xfrm>
            <a:off x="285720" y="222784"/>
            <a:ext cx="8572560" cy="642092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417638"/>
          </a:xfrm>
        </p:spPr>
        <p:txBody>
          <a:bodyPr>
            <a:normAutofit/>
          </a:bodyPr>
          <a:lstStyle/>
          <a:p>
            <a:r>
              <a:rPr lang="it-IT" sz="6600" b="1" u="sng" dirty="0">
                <a:latin typeface="Agency FB" pitchFamily="34" charset="0"/>
              </a:rPr>
              <a:t>UN PENSIERO</a:t>
            </a:r>
          </a:p>
        </p:txBody>
      </p:sp>
      <p:sp>
        <p:nvSpPr>
          <p:cNvPr id="3" name="Segnaposto contenuto 2"/>
          <p:cNvSpPr>
            <a:spLocks noGrp="1"/>
          </p:cNvSpPr>
          <p:nvPr>
            <p:ph idx="1"/>
          </p:nvPr>
        </p:nvSpPr>
        <p:spPr>
          <a:xfrm>
            <a:off x="214282" y="1214422"/>
            <a:ext cx="8715436" cy="5286412"/>
          </a:xfrm>
        </p:spPr>
        <p:txBody>
          <a:bodyPr>
            <a:normAutofit fontScale="85000" lnSpcReduction="10000"/>
          </a:bodyPr>
          <a:lstStyle/>
          <a:p>
            <a:pPr algn="just">
              <a:buNone/>
            </a:pPr>
            <a:r>
              <a:rPr lang="it-IT" dirty="0"/>
              <a:t>   “Già da una settimana il ghetto è isolato dal mondo esterno. Le mura di mattoni rossi, che sono state costruite sulle strade che delimitavano l’area, sono state ancora aumentate di altezza. Tutta la zona ronza come un alveare di api: nelle case e nei cortili, ed in ogni luogo dove ancora non arrivavo ad ascoltare le orecchie degli uomini della Gestapo, la gente discute e cerca di sapere: </a:t>
            </a:r>
          </a:p>
          <a:p>
            <a:pPr algn="just">
              <a:buNone/>
            </a:pPr>
            <a:r>
              <a:rPr lang="it-IT" b="1" dirty="0"/>
              <a:t>quale sarà la vera intenzione dei nazisti nel creare un ghetto isolato? </a:t>
            </a:r>
          </a:p>
          <a:p>
            <a:pPr algn="just">
              <a:buNone/>
            </a:pPr>
            <a:r>
              <a:rPr lang="it-IT" b="1" dirty="0"/>
              <a:t>Come potremmo ricevere rifornimenti? </a:t>
            </a:r>
          </a:p>
          <a:p>
            <a:pPr algn="just">
              <a:buNone/>
            </a:pPr>
            <a:r>
              <a:rPr lang="it-IT" b="1" dirty="0"/>
              <a:t>Come potremo occuparci dell’ordine nel nostro settore? </a:t>
            </a:r>
          </a:p>
          <a:p>
            <a:pPr algn="just">
              <a:buNone/>
            </a:pPr>
            <a:r>
              <a:rPr lang="it-IT" dirty="0"/>
              <a:t>Ed alla fine, </a:t>
            </a:r>
            <a:r>
              <a:rPr lang="it-IT" b="1" dirty="0"/>
              <a:t>forse, tutto finirà per il meglio e ci lasceranno in pace?                            </a:t>
            </a:r>
            <a:r>
              <a:rPr lang="it-IT" b="1" dirty="0">
                <a:effectLst>
                  <a:outerShdw blurRad="38100" dist="38100" dir="2700000" algn="tl">
                    <a:srgbClr val="000000">
                      <a:alpha val="43137"/>
                    </a:srgbClr>
                  </a:outerShdw>
                </a:effectLst>
              </a:rPr>
              <a:t>                                                 </a:t>
            </a:r>
            <a:r>
              <a:rPr lang="it-IT" dirty="0"/>
              <a:t>-</a:t>
            </a:r>
            <a:r>
              <a:rPr lang="it-IT" dirty="0">
                <a:latin typeface="Agency FB" pitchFamily="34" charset="0"/>
              </a:rPr>
              <a:t>MARY BERG</a:t>
            </a:r>
            <a:r>
              <a:rPr lang="it-IT" dirty="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Franca\Desktop\Nuova cartella (2)\IMG_E3753.JPG"/>
          <p:cNvPicPr>
            <a:picLocks noChangeAspect="1" noChangeArrowheads="1"/>
          </p:cNvPicPr>
          <p:nvPr/>
        </p:nvPicPr>
        <p:blipFill>
          <a:blip r:embed="rId2" cstate="print"/>
          <a:srcRect/>
          <a:stretch>
            <a:fillRect/>
          </a:stretch>
        </p:blipFill>
        <p:spPr bwMode="auto">
          <a:xfrm>
            <a:off x="318678" y="164170"/>
            <a:ext cx="8468164" cy="64081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142984"/>
          </a:xfrm>
        </p:spPr>
        <p:txBody>
          <a:bodyPr>
            <a:normAutofit/>
          </a:bodyPr>
          <a:lstStyle/>
          <a:p>
            <a:r>
              <a:rPr lang="it-IT" sz="4800" b="1" u="sng" dirty="0">
                <a:latin typeface="Agency FB" pitchFamily="34" charset="0"/>
              </a:rPr>
              <a:t>L’IMMAGINE DEL GHETTO</a:t>
            </a:r>
          </a:p>
        </p:txBody>
      </p:sp>
      <p:sp>
        <p:nvSpPr>
          <p:cNvPr id="3" name="Segnaposto contenuto 2"/>
          <p:cNvSpPr>
            <a:spLocks noGrp="1"/>
          </p:cNvSpPr>
          <p:nvPr>
            <p:ph idx="1"/>
          </p:nvPr>
        </p:nvSpPr>
        <p:spPr>
          <a:xfrm>
            <a:off x="0" y="1071546"/>
            <a:ext cx="9144000" cy="5786454"/>
          </a:xfrm>
        </p:spPr>
        <p:txBody>
          <a:bodyPr>
            <a:normAutofit fontScale="85000" lnSpcReduction="10000"/>
          </a:bodyPr>
          <a:lstStyle/>
          <a:p>
            <a:pPr algn="just">
              <a:buNone/>
            </a:pPr>
            <a:r>
              <a:rPr lang="it-IT" dirty="0"/>
              <a:t>    </a:t>
            </a:r>
            <a:r>
              <a:rPr lang="it-IT" b="1" dirty="0"/>
              <a:t>La domanda </a:t>
            </a:r>
            <a:r>
              <a:rPr lang="it-IT" dirty="0"/>
              <a:t>che si faceva sempre era quale sarebbe stata l’immagine di questo ghetto. Se si sarebbe trattato di </a:t>
            </a:r>
            <a:r>
              <a:rPr lang="it-IT" b="1" dirty="0"/>
              <a:t>un ghetto aperto</a:t>
            </a:r>
            <a:r>
              <a:rPr lang="it-IT" dirty="0"/>
              <a:t>, dal quale gli ebrei sarebbero potuti uscire ed i Polacchi entrare durante il giorno, e che solamente nelle ore notturne venisse chiuso. Solo pochi osarono pensare all’incubo di un </a:t>
            </a:r>
            <a:r>
              <a:rPr lang="it-IT" b="1" dirty="0"/>
              <a:t>ghetto completamente chiuso ed isolato al mondo esterno</a:t>
            </a:r>
            <a:r>
              <a:rPr lang="it-IT" dirty="0"/>
              <a:t> . Le domande alle quali si accennava rivestivano un significato particolare per tutti coloro il cui lavoro era fuori dal ghetto, e che si trovarono a fronteggiare un </a:t>
            </a:r>
            <a:r>
              <a:rPr lang="it-IT" b="1" dirty="0"/>
              <a:t>dilemma difficile</a:t>
            </a:r>
            <a:r>
              <a:rPr lang="it-IT" dirty="0"/>
              <a:t>: </a:t>
            </a:r>
            <a:r>
              <a:rPr lang="it-IT" b="1" dirty="0"/>
              <a:t>disfarsi del negozio  e con questo</a:t>
            </a:r>
          </a:p>
          <a:p>
            <a:pPr algn="just">
              <a:buNone/>
            </a:pPr>
            <a:r>
              <a:rPr lang="it-IT" b="1" dirty="0"/>
              <a:t>rischiare di perdere la propria fonte di sussistenza,</a:t>
            </a:r>
            <a:r>
              <a:rPr lang="it-IT" dirty="0"/>
              <a:t> o </a:t>
            </a:r>
          </a:p>
          <a:p>
            <a:pPr algn="just">
              <a:buNone/>
            </a:pPr>
            <a:r>
              <a:rPr lang="it-IT" b="1" dirty="0"/>
              <a:t>rischiare</a:t>
            </a:r>
            <a:r>
              <a:rPr lang="it-IT" dirty="0"/>
              <a:t> in altro modo, sperando che anche successivamente all’istituzione del ghetto fosse data loro l’opportunità di lavorare all’esterno.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Franca\Desktop\Nuova cartella (2)\IMG_E3784.JPG"/>
          <p:cNvPicPr>
            <a:picLocks noChangeAspect="1" noChangeArrowheads="1"/>
          </p:cNvPicPr>
          <p:nvPr/>
        </p:nvPicPr>
        <p:blipFill>
          <a:blip r:embed="rId2" cstate="print"/>
          <a:srcRect/>
          <a:stretch>
            <a:fillRect/>
          </a:stretch>
        </p:blipFill>
        <p:spPr bwMode="auto">
          <a:xfrm>
            <a:off x="1000100" y="168202"/>
            <a:ext cx="7143800" cy="643080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u="sng" dirty="0">
                <a:latin typeface="Agency FB" pitchFamily="34" charset="0"/>
              </a:rPr>
              <a:t>IL SOVRAPPOPOLAMENTO DEL GHETTO</a:t>
            </a:r>
          </a:p>
        </p:txBody>
      </p:sp>
      <p:sp>
        <p:nvSpPr>
          <p:cNvPr id="3" name="Segnaposto contenuto 2"/>
          <p:cNvSpPr>
            <a:spLocks noGrp="1"/>
          </p:cNvSpPr>
          <p:nvPr>
            <p:ph idx="1"/>
          </p:nvPr>
        </p:nvSpPr>
        <p:spPr>
          <a:xfrm>
            <a:off x="214282" y="1357298"/>
            <a:ext cx="8715436" cy="4768865"/>
          </a:xfrm>
        </p:spPr>
        <p:txBody>
          <a:bodyPr>
            <a:normAutofit fontScale="92500"/>
          </a:bodyPr>
          <a:lstStyle/>
          <a:p>
            <a:pPr algn="just">
              <a:buNone/>
            </a:pPr>
            <a:r>
              <a:rPr lang="it-IT" dirty="0"/>
              <a:t>     Le strade del ghetto erano piene di gente, una folla dirompente, frettolosa, nervosa, che girava senza scopo. Nel giornale clandestino della sezione giovanile dello “</a:t>
            </a:r>
            <a:r>
              <a:rPr lang="it-IT" dirty="0" err="1"/>
              <a:t>Shomer</a:t>
            </a:r>
            <a:r>
              <a:rPr lang="it-IT" dirty="0"/>
              <a:t> </a:t>
            </a:r>
            <a:r>
              <a:rPr lang="it-IT" dirty="0" err="1"/>
              <a:t>Hatza</a:t>
            </a:r>
            <a:r>
              <a:rPr lang="it-IT" dirty="0"/>
              <a:t>’</a:t>
            </a:r>
            <a:r>
              <a:rPr lang="it-IT" dirty="0" err="1"/>
              <a:t>ir</a:t>
            </a:r>
            <a:r>
              <a:rPr lang="it-IT" dirty="0"/>
              <a:t>”, comparve nell’aprile 1941 un articolo dal titolo “ un giorno per le strade del ghetto” :” ho attraversato nel giro di tre quarti d’ora </a:t>
            </a:r>
            <a:r>
              <a:rPr lang="it-IT" b="1" dirty="0"/>
              <a:t>la gabbia destinata a mezzo milione di persone”</a:t>
            </a:r>
            <a:r>
              <a:rPr lang="it-IT" dirty="0"/>
              <a:t>. Traducendo nelle aride cifre dei dati statistici, vediamo che nel 2,4% della superficie della città furono concentrati il 30% degli abitanti.</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Franca\Desktop\Nuova cartella (2)\IMG_E3757.JPG"/>
          <p:cNvPicPr>
            <a:picLocks noChangeAspect="1" noChangeArrowheads="1"/>
          </p:cNvPicPr>
          <p:nvPr/>
        </p:nvPicPr>
        <p:blipFill>
          <a:blip r:embed="rId2" cstate="print"/>
          <a:srcRect/>
          <a:stretch>
            <a:fillRect/>
          </a:stretch>
        </p:blipFill>
        <p:spPr bwMode="auto">
          <a:xfrm>
            <a:off x="428596" y="114933"/>
            <a:ext cx="8335227" cy="664263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417638"/>
          </a:xfrm>
        </p:spPr>
        <p:txBody>
          <a:bodyPr/>
          <a:lstStyle/>
          <a:p>
            <a:r>
              <a:rPr lang="it-IT" b="1" u="sng" dirty="0">
                <a:latin typeface="Agency FB" pitchFamily="34" charset="0"/>
              </a:rPr>
              <a:t>TOGLIERSI IL CAPPELLO</a:t>
            </a:r>
          </a:p>
        </p:txBody>
      </p:sp>
      <p:sp>
        <p:nvSpPr>
          <p:cNvPr id="3" name="Segnaposto contenuto 2"/>
          <p:cNvSpPr>
            <a:spLocks noGrp="1"/>
          </p:cNvSpPr>
          <p:nvPr>
            <p:ph idx="1"/>
          </p:nvPr>
        </p:nvSpPr>
        <p:spPr>
          <a:xfrm>
            <a:off x="0" y="1142984"/>
            <a:ext cx="8929718" cy="5715016"/>
          </a:xfrm>
        </p:spPr>
        <p:txBody>
          <a:bodyPr>
            <a:normAutofit fontScale="85000" lnSpcReduction="10000"/>
          </a:bodyPr>
          <a:lstStyle/>
          <a:p>
            <a:pPr algn="just">
              <a:buNone/>
            </a:pPr>
            <a:r>
              <a:rPr lang="it-IT" dirty="0"/>
              <a:t>    </a:t>
            </a:r>
            <a:r>
              <a:rPr lang="it-IT" b="1" dirty="0"/>
              <a:t>Una delle regole più irritanti e umilianti era l’obbligo di togliersi il cappello al passaggio di ogni tedesco in divisa</a:t>
            </a:r>
            <a:r>
              <a:rPr lang="it-IT" dirty="0"/>
              <a:t>. Non era stato pubblicato nessun ordine ufficiale che prescrivesse agli ebrei di scoprirsi la testa e di </a:t>
            </a:r>
            <a:r>
              <a:rPr lang="it-IT" b="1" dirty="0"/>
              <a:t>scendere dal marciapiede al passaggio </a:t>
            </a:r>
            <a:r>
              <a:rPr lang="it-IT" dirty="0"/>
              <a:t>di un ebreo in divisa, tuttavia si moltiplicarono i casi in cui veniva intimato agli ebrei di togliersi il cappello, ed in cui venivano addirittura puniti per non aver ubbidito. Si creò una situazione alla quale si moltiplicarono i </a:t>
            </a:r>
            <a:r>
              <a:rPr lang="it-IT" b="1" dirty="0"/>
              <a:t>casi di pestaggio </a:t>
            </a:r>
            <a:r>
              <a:rPr lang="it-IT" dirty="0"/>
              <a:t>degli ebrei per le strade per due opposti motivi: </a:t>
            </a:r>
          </a:p>
          <a:p>
            <a:pPr algn="just">
              <a:buNone/>
            </a:pPr>
            <a:r>
              <a:rPr lang="it-IT" b="1" dirty="0"/>
              <a:t>per non essersi chinati togliendosi il cappello </a:t>
            </a:r>
            <a:r>
              <a:rPr lang="it-IT" dirty="0"/>
              <a:t>, in segno di deferenza, davanti a dei soldati tedeschi, e per averlo fatto quando questi si offendevano, a detta loro ,</a:t>
            </a:r>
          </a:p>
          <a:p>
            <a:pPr algn="just">
              <a:buNone/>
            </a:pPr>
            <a:r>
              <a:rPr lang="it-IT" b="1" dirty="0"/>
              <a:t>per essere trattati dagli ebrei come amici o conoscenti.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0"/>
            <a:ext cx="9144000" cy="1755753"/>
          </a:xfrm>
        </p:spPr>
        <p:txBody>
          <a:bodyPr>
            <a:normAutofit/>
          </a:bodyPr>
          <a:lstStyle/>
          <a:p>
            <a:r>
              <a:rPr lang="it-IT" sz="6600" b="1" u="sng" dirty="0">
                <a:latin typeface="Agency FB" pitchFamily="34" charset="0"/>
              </a:rPr>
              <a:t>PENSIERO</a:t>
            </a:r>
          </a:p>
        </p:txBody>
      </p:sp>
      <p:sp>
        <p:nvSpPr>
          <p:cNvPr id="3" name="Sottotitolo 2"/>
          <p:cNvSpPr>
            <a:spLocks noGrp="1"/>
          </p:cNvSpPr>
          <p:nvPr>
            <p:ph type="subTitle" idx="1"/>
          </p:nvPr>
        </p:nvSpPr>
        <p:spPr>
          <a:xfrm>
            <a:off x="285720" y="1857364"/>
            <a:ext cx="8215370" cy="4643470"/>
          </a:xfrm>
        </p:spPr>
        <p:txBody>
          <a:bodyPr/>
          <a:lstStyle/>
          <a:p>
            <a:r>
              <a:rPr lang="it-IT" dirty="0">
                <a:solidFill>
                  <a:schemeClr val="tx1"/>
                </a:solidFill>
              </a:rPr>
              <a:t>…  e che facevi, quando dovevi togliere il cappello davanti ogni tedesco? Non l’ho mai fatto, semplicemente perché andavano senza cappello d’estate , d’inverno e con la pioggia, e non ero l’unico.</a:t>
            </a:r>
          </a:p>
          <a:p>
            <a:r>
              <a:rPr lang="it-IT" dirty="0">
                <a:solidFill>
                  <a:schemeClr val="tx1"/>
                </a:solidFill>
              </a:rPr>
              <a:t>                                                       - </a:t>
            </a:r>
            <a:r>
              <a:rPr lang="it-IT" dirty="0" err="1">
                <a:solidFill>
                  <a:schemeClr val="tx1"/>
                </a:solidFill>
              </a:rPr>
              <a:t>Izhak</a:t>
            </a:r>
            <a:r>
              <a:rPr lang="it-IT" dirty="0">
                <a:solidFill>
                  <a:schemeClr val="tx1"/>
                </a:solidFill>
              </a:rPr>
              <a:t> </a:t>
            </a:r>
            <a:r>
              <a:rPr lang="it-IT" dirty="0" err="1">
                <a:solidFill>
                  <a:schemeClr val="tx1"/>
                </a:solidFill>
              </a:rPr>
              <a:t>Zukerman</a:t>
            </a:r>
            <a:endParaRPr lang="it-IT"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Franca\Desktop\Nuova cartella (2)\IMG_E3759.JPG"/>
          <p:cNvPicPr>
            <a:picLocks noChangeAspect="1" noChangeArrowheads="1"/>
          </p:cNvPicPr>
          <p:nvPr/>
        </p:nvPicPr>
        <p:blipFill>
          <a:blip r:embed="rId2"/>
          <a:srcRect/>
          <a:stretch>
            <a:fillRect/>
          </a:stretch>
        </p:blipFill>
        <p:spPr bwMode="auto">
          <a:xfrm>
            <a:off x="357158" y="285728"/>
            <a:ext cx="8543957" cy="624271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Franca\Desktop\Nuova cartella (2)\IMG_E3760.JPG"/>
          <p:cNvPicPr>
            <a:picLocks noChangeAspect="1" noChangeArrowheads="1"/>
          </p:cNvPicPr>
          <p:nvPr/>
        </p:nvPicPr>
        <p:blipFill>
          <a:blip r:embed="rId2"/>
          <a:srcRect/>
          <a:stretch>
            <a:fillRect/>
          </a:stretch>
        </p:blipFill>
        <p:spPr bwMode="auto">
          <a:xfrm>
            <a:off x="785786" y="214290"/>
            <a:ext cx="7715304" cy="639591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229600" cy="1417638"/>
          </a:xfrm>
        </p:spPr>
        <p:txBody>
          <a:bodyPr>
            <a:normAutofit/>
          </a:bodyPr>
          <a:lstStyle/>
          <a:p>
            <a:r>
              <a:rPr lang="it-IT" sz="6000" b="1" u="sng" dirty="0">
                <a:latin typeface="Agency FB" pitchFamily="34" charset="0"/>
              </a:rPr>
              <a:t>PENSIERO</a:t>
            </a:r>
          </a:p>
        </p:txBody>
      </p:sp>
      <p:sp>
        <p:nvSpPr>
          <p:cNvPr id="3" name="Segnaposto contenuto 2"/>
          <p:cNvSpPr>
            <a:spLocks noGrp="1"/>
          </p:cNvSpPr>
          <p:nvPr>
            <p:ph idx="1"/>
          </p:nvPr>
        </p:nvSpPr>
        <p:spPr>
          <a:xfrm>
            <a:off x="214282" y="1142984"/>
            <a:ext cx="8643998" cy="5500726"/>
          </a:xfrm>
        </p:spPr>
        <p:txBody>
          <a:bodyPr>
            <a:normAutofit lnSpcReduction="10000"/>
          </a:bodyPr>
          <a:lstStyle/>
          <a:p>
            <a:pPr algn="just">
              <a:buNone/>
            </a:pPr>
            <a:r>
              <a:rPr lang="it-IT" dirty="0"/>
              <a:t>    Nel ghetto viene attivato un </a:t>
            </a:r>
            <a:r>
              <a:rPr lang="it-IT" b="1" dirty="0"/>
              <a:t>mezzo di trasporto “innovativo</a:t>
            </a:r>
            <a:r>
              <a:rPr lang="it-IT" dirty="0"/>
              <a:t>” : stamattina ho scorto da una delle finestre della scuola </a:t>
            </a:r>
            <a:r>
              <a:rPr lang="it-IT" b="1" dirty="0"/>
              <a:t>un grande vagone trainato da cavalli.</a:t>
            </a:r>
            <a:r>
              <a:rPr lang="it-IT" dirty="0"/>
              <a:t> Uno dei nostri insegnanti anziani osservò con un sorriso allegro che gli sembra di diventare sempre più giovane, dato che ritornava ai tempi della sua infanzia, quando le strade di Varsavia erano percosse da omnibus trainati da cavalli  io invece, che non sono vissuta ai suoi tempi, mi sento come fossimo all’epoca di Napoleone.</a:t>
            </a:r>
          </a:p>
          <a:p>
            <a:pPr>
              <a:buNone/>
            </a:pPr>
            <a:r>
              <a:rPr lang="it-IT" dirty="0"/>
              <a:t>                                                            </a:t>
            </a:r>
            <a:r>
              <a:rPr lang="it-IT" dirty="0" err="1"/>
              <a:t>-Mary</a:t>
            </a:r>
            <a:r>
              <a:rPr lang="it-IT" dirty="0"/>
              <a:t> </a:t>
            </a:r>
            <a:r>
              <a:rPr lang="it-IT" dirty="0" err="1"/>
              <a:t>Berg</a:t>
            </a:r>
            <a:endParaRPr lang="it-IT" dirty="0"/>
          </a:p>
          <a:p>
            <a:pPr>
              <a:buNone/>
            </a:pP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Franca\Desktop\Nuova cartella (2)\IMG_E3761.JPG"/>
          <p:cNvPicPr>
            <a:picLocks noChangeAspect="1" noChangeArrowheads="1"/>
          </p:cNvPicPr>
          <p:nvPr/>
        </p:nvPicPr>
        <p:blipFill>
          <a:blip r:embed="rId2"/>
          <a:srcRect/>
          <a:stretch>
            <a:fillRect/>
          </a:stretch>
        </p:blipFill>
        <p:spPr bwMode="auto">
          <a:xfrm>
            <a:off x="357158" y="285728"/>
            <a:ext cx="8429684" cy="621510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Franca\Desktop\Nuova cartella (2)\IMG_E3762.JPG"/>
          <p:cNvPicPr>
            <a:picLocks noChangeAspect="1" noChangeArrowheads="1"/>
          </p:cNvPicPr>
          <p:nvPr/>
        </p:nvPicPr>
        <p:blipFill>
          <a:blip r:embed="rId2" cstate="print"/>
          <a:srcRect/>
          <a:stretch>
            <a:fillRect/>
          </a:stretch>
        </p:blipFill>
        <p:spPr bwMode="auto">
          <a:xfrm>
            <a:off x="500034" y="190019"/>
            <a:ext cx="8072494" cy="637753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0"/>
            <a:ext cx="9144000" cy="1214422"/>
          </a:xfrm>
        </p:spPr>
        <p:txBody>
          <a:bodyPr>
            <a:normAutofit/>
          </a:bodyPr>
          <a:lstStyle/>
          <a:p>
            <a:r>
              <a:rPr lang="it-IT" sz="5400" b="1" u="sng" dirty="0">
                <a:latin typeface="Agency FB" pitchFamily="34" charset="0"/>
              </a:rPr>
              <a:t>FAME PER LE STRADE DEL GHETTO</a:t>
            </a:r>
          </a:p>
        </p:txBody>
      </p:sp>
      <p:sp>
        <p:nvSpPr>
          <p:cNvPr id="3" name="Sottotitolo 2"/>
          <p:cNvSpPr>
            <a:spLocks noGrp="1"/>
          </p:cNvSpPr>
          <p:nvPr>
            <p:ph type="subTitle" idx="1"/>
          </p:nvPr>
        </p:nvSpPr>
        <p:spPr>
          <a:xfrm>
            <a:off x="214282" y="1214422"/>
            <a:ext cx="8715436" cy="5429288"/>
          </a:xfrm>
        </p:spPr>
        <p:txBody>
          <a:bodyPr>
            <a:normAutofit fontScale="85000" lnSpcReduction="20000"/>
          </a:bodyPr>
          <a:lstStyle/>
          <a:p>
            <a:pPr algn="just"/>
            <a:r>
              <a:rPr lang="it-IT" dirty="0">
                <a:solidFill>
                  <a:schemeClr val="tx1"/>
                </a:solidFill>
              </a:rPr>
              <a:t>La fame e la perenne mancanza di cibo era un eterno tormento e non si trattava del semplice “ </a:t>
            </a:r>
            <a:r>
              <a:rPr lang="it-IT" b="1" u="sng" dirty="0">
                <a:solidFill>
                  <a:schemeClr val="tx1"/>
                </a:solidFill>
              </a:rPr>
              <a:t>trovarsi del pane</a:t>
            </a:r>
            <a:r>
              <a:rPr lang="it-IT" dirty="0">
                <a:solidFill>
                  <a:schemeClr val="tx1"/>
                </a:solidFill>
              </a:rPr>
              <a:t>”, dato che il pane nel ghetto era visto come un alimento di lusso e moltissime persone sognavano cibo ancora più semplice che potesse sfamarle. Gli alimenti venivano forniti in quantità limitate. Oltre al cibo razionato, nel ghetto entravano altre risorse alimentari solamente con il </a:t>
            </a:r>
            <a:r>
              <a:rPr lang="it-IT" b="1" u="sng" dirty="0">
                <a:solidFill>
                  <a:schemeClr val="tx1"/>
                </a:solidFill>
              </a:rPr>
              <a:t>contrabbando</a:t>
            </a:r>
            <a:r>
              <a:rPr lang="it-IT" dirty="0">
                <a:solidFill>
                  <a:schemeClr val="tx1"/>
                </a:solidFill>
              </a:rPr>
              <a:t>. I contrabbandieri si dividevano in 2 gruppi: </a:t>
            </a:r>
          </a:p>
          <a:p>
            <a:pPr marL="514350" indent="-514350" algn="just">
              <a:buFont typeface="+mj-lt"/>
              <a:buAutoNum type="arabicPeriod"/>
            </a:pPr>
            <a:r>
              <a:rPr lang="it-IT" b="1" dirty="0">
                <a:solidFill>
                  <a:schemeClr val="tx1"/>
                </a:solidFill>
              </a:rPr>
              <a:t>i professionisti, </a:t>
            </a:r>
            <a:r>
              <a:rPr lang="it-IT" dirty="0">
                <a:solidFill>
                  <a:schemeClr val="tx1"/>
                </a:solidFill>
              </a:rPr>
              <a:t>che agivano in gruppo, ed i regolari, che agivano in privato. Un altro genere di eroi del contrabbando era costituito dai </a:t>
            </a:r>
          </a:p>
          <a:p>
            <a:pPr marL="514350" indent="-514350" algn="just">
              <a:buFont typeface="+mj-lt"/>
              <a:buAutoNum type="arabicPeriod"/>
            </a:pPr>
            <a:r>
              <a:rPr lang="it-IT" b="1" u="sng" dirty="0">
                <a:solidFill>
                  <a:schemeClr val="tx1"/>
                </a:solidFill>
              </a:rPr>
              <a:t>bambini</a:t>
            </a:r>
            <a:r>
              <a:rPr lang="it-IT" dirty="0">
                <a:solidFill>
                  <a:schemeClr val="tx1"/>
                </a:solidFill>
              </a:rPr>
              <a:t> che aspettavano accanto al cancello del ghetto, al freddo, con i loro vestiti laceri, e qualche volta accadeva che i tedeschi, per compassione o per noia, li lasciavano passare.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Franca\Desktop\Nuova cartella (2)\IMG_E3763.JPG"/>
          <p:cNvPicPr>
            <a:picLocks noChangeAspect="1" noChangeArrowheads="1"/>
          </p:cNvPicPr>
          <p:nvPr/>
        </p:nvPicPr>
        <p:blipFill>
          <a:blip r:embed="rId2"/>
          <a:srcRect/>
          <a:stretch>
            <a:fillRect/>
          </a:stretch>
        </p:blipFill>
        <p:spPr bwMode="auto">
          <a:xfrm>
            <a:off x="285720" y="214291"/>
            <a:ext cx="8501122" cy="635798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57224" y="0"/>
            <a:ext cx="7772400" cy="1827191"/>
          </a:xfrm>
        </p:spPr>
        <p:txBody>
          <a:bodyPr>
            <a:normAutofit/>
          </a:bodyPr>
          <a:lstStyle/>
          <a:p>
            <a:r>
              <a:rPr lang="it-IT" sz="6600" b="1" u="sng" dirty="0">
                <a:latin typeface="Agency FB" pitchFamily="34" charset="0"/>
              </a:rPr>
              <a:t>PENSIERO</a:t>
            </a:r>
          </a:p>
        </p:txBody>
      </p:sp>
      <p:sp>
        <p:nvSpPr>
          <p:cNvPr id="3" name="Sottotitolo 2"/>
          <p:cNvSpPr>
            <a:spLocks noGrp="1"/>
          </p:cNvSpPr>
          <p:nvPr>
            <p:ph type="subTitle" idx="1"/>
          </p:nvPr>
        </p:nvSpPr>
        <p:spPr>
          <a:xfrm>
            <a:off x="785786" y="1571612"/>
            <a:ext cx="7715304" cy="4714908"/>
          </a:xfrm>
        </p:spPr>
        <p:txBody>
          <a:bodyPr>
            <a:normAutofit fontScale="92500" lnSpcReduction="10000"/>
          </a:bodyPr>
          <a:lstStyle/>
          <a:p>
            <a:r>
              <a:rPr lang="it-IT" dirty="0">
                <a:solidFill>
                  <a:schemeClr val="tx1"/>
                </a:solidFill>
              </a:rPr>
              <a:t> “In questi tempi è pericoloso girare per il ghetto con un pacco in mano. Mendicanti affamati seguono chiunque porti un pacco, sospettando che contenga del cibo, ed aspettando l’occasione per assalire il passante o rubare il pacco, aprirlo e </a:t>
            </a:r>
            <a:r>
              <a:rPr lang="it-IT" b="1" dirty="0">
                <a:solidFill>
                  <a:schemeClr val="tx1"/>
                </a:solidFill>
              </a:rPr>
              <a:t>saziare la loro fame</a:t>
            </a:r>
            <a:r>
              <a:rPr lang="it-IT" dirty="0">
                <a:solidFill>
                  <a:schemeClr val="tx1"/>
                </a:solidFill>
              </a:rPr>
              <a:t>. Se non trovano cibo, abbandonano il pacco per terra senza prestargli attenzione . </a:t>
            </a:r>
            <a:r>
              <a:rPr lang="it-IT" u="sng" dirty="0">
                <a:solidFill>
                  <a:schemeClr val="tx1"/>
                </a:solidFill>
              </a:rPr>
              <a:t>No! Non si tratta di ladri, ma di persone che la fame ha fatto impazzire</a:t>
            </a:r>
            <a:r>
              <a:rPr lang="it-IT" dirty="0">
                <a:solidFill>
                  <a:schemeClr val="tx1"/>
                </a:solidFill>
              </a:rPr>
              <a:t>.</a:t>
            </a:r>
          </a:p>
          <a:p>
            <a:pPr algn="l"/>
            <a:r>
              <a:rPr lang="it-IT" dirty="0">
                <a:solidFill>
                  <a:schemeClr val="tx1"/>
                </a:solidFill>
              </a:rPr>
              <a:t>                                                         </a:t>
            </a:r>
            <a:r>
              <a:rPr lang="it-IT" dirty="0" err="1">
                <a:solidFill>
                  <a:schemeClr val="tx1"/>
                </a:solidFill>
              </a:rPr>
              <a:t>-Mary</a:t>
            </a:r>
            <a:r>
              <a:rPr lang="it-IT" dirty="0">
                <a:solidFill>
                  <a:schemeClr val="tx1"/>
                </a:solidFill>
              </a:rPr>
              <a:t> </a:t>
            </a:r>
            <a:r>
              <a:rPr lang="it-IT" dirty="0" err="1">
                <a:solidFill>
                  <a:schemeClr val="tx1"/>
                </a:solidFill>
              </a:rPr>
              <a:t>Berg</a:t>
            </a:r>
            <a:endParaRPr lang="it-IT"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Franca\Desktop\Nuova cartella (2)\IMG_E3764.JPG"/>
          <p:cNvPicPr>
            <a:picLocks noChangeAspect="1" noChangeArrowheads="1"/>
          </p:cNvPicPr>
          <p:nvPr/>
        </p:nvPicPr>
        <p:blipFill>
          <a:blip r:embed="rId2" cstate="print"/>
          <a:srcRect/>
          <a:stretch>
            <a:fillRect/>
          </a:stretch>
        </p:blipFill>
        <p:spPr bwMode="auto">
          <a:xfrm rot="16200000">
            <a:off x="1464446" y="-821564"/>
            <a:ext cx="6215107" cy="842968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Franca\Desktop\Nuova cartella (2)\IMG_E3765.JPG"/>
          <p:cNvPicPr>
            <a:picLocks noChangeAspect="1" noChangeArrowheads="1"/>
          </p:cNvPicPr>
          <p:nvPr/>
        </p:nvPicPr>
        <p:blipFill>
          <a:blip r:embed="rId2"/>
          <a:srcRect/>
          <a:stretch>
            <a:fillRect/>
          </a:stretch>
        </p:blipFill>
        <p:spPr bwMode="auto">
          <a:xfrm rot="16200000">
            <a:off x="1400776" y="-757891"/>
            <a:ext cx="6413890" cy="83582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ca\Desktop\Nuova cartella (2)\IMG_E3766.JPG"/>
          <p:cNvPicPr>
            <a:picLocks noChangeAspect="1" noChangeArrowheads="1"/>
          </p:cNvPicPr>
          <p:nvPr/>
        </p:nvPicPr>
        <p:blipFill>
          <a:blip r:embed="rId2" cstate="print"/>
          <a:srcRect/>
          <a:stretch>
            <a:fillRect/>
          </a:stretch>
        </p:blipFill>
        <p:spPr bwMode="auto">
          <a:xfrm rot="16200000">
            <a:off x="1356834" y="-929175"/>
            <a:ext cx="6500858" cy="86449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Franca\Desktop\Nuova cartella (2)\IMG_E3781.JPG"/>
          <p:cNvPicPr>
            <a:picLocks noChangeAspect="1" noChangeArrowheads="1"/>
          </p:cNvPicPr>
          <p:nvPr/>
        </p:nvPicPr>
        <p:blipFill>
          <a:blip r:embed="rId2" cstate="print"/>
          <a:srcRect/>
          <a:stretch>
            <a:fillRect/>
          </a:stretch>
        </p:blipFill>
        <p:spPr bwMode="auto">
          <a:xfrm>
            <a:off x="1571604" y="142852"/>
            <a:ext cx="5857916" cy="643614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827584" y="1988840"/>
            <a:ext cx="6929486" cy="2500330"/>
          </a:xfrm>
        </p:spPr>
        <p:txBody>
          <a:bodyPr>
            <a:normAutofit/>
          </a:bodyPr>
          <a:lstStyle/>
          <a:p>
            <a:pPr algn="l"/>
            <a:r>
              <a:rPr lang="it-IT" sz="4400" dirty="0" smtClean="0">
                <a:solidFill>
                  <a:schemeClr val="tx1"/>
                </a:solidFill>
                <a:latin typeface="Agency FB" pitchFamily="34" charset="0"/>
              </a:rPr>
              <a:t>CONTINUA ……</a:t>
            </a:r>
            <a:endParaRPr lang="it-IT" sz="4400" dirty="0">
              <a:solidFill>
                <a:schemeClr val="tx1"/>
              </a:solidFill>
              <a:latin typeface="Agency FB"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TotalTime>
  <Words>1174</Words>
  <Application>Microsoft Office PowerPoint</Application>
  <PresentationFormat>Presentazione su schermo (4:3)</PresentationFormat>
  <Paragraphs>42</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Tema di Office</vt:lpstr>
      <vt:lpstr>Vita quotidiana nel Ghetto di Varsavia , 1941</vt:lpstr>
      <vt:lpstr> IL GHETTO NEL PERIODO DELLA SHOAH</vt:lpstr>
      <vt:lpstr>INZIO DELL’ISTITUZIONE DEL GHETTO DI VARSAVIA</vt:lpstr>
      <vt:lpstr>UN PENSIERO</vt:lpstr>
      <vt:lpstr>Presentazione standard di PowerPoint</vt:lpstr>
      <vt:lpstr>UN PENSIERO</vt:lpstr>
      <vt:lpstr>Presentazione standard di PowerPoint</vt:lpstr>
      <vt:lpstr>L’IMMAGINE DEL GHETTO</vt:lpstr>
      <vt:lpstr>Presentazione standard di PowerPoint</vt:lpstr>
      <vt:lpstr>IL SOVRAPPOPOLAMENTO DEL GHETTO</vt:lpstr>
      <vt:lpstr>Presentazione standard di PowerPoint</vt:lpstr>
      <vt:lpstr>TOGLIERSI IL CAPPELLO</vt:lpstr>
      <vt:lpstr>PENSIERO</vt:lpstr>
      <vt:lpstr>Presentazione standard di PowerPoint</vt:lpstr>
      <vt:lpstr>Presentazione standard di PowerPoint</vt:lpstr>
      <vt:lpstr>PENSIERO</vt:lpstr>
      <vt:lpstr>Presentazione standard di PowerPoint</vt:lpstr>
      <vt:lpstr>Presentazione standard di PowerPoint</vt:lpstr>
      <vt:lpstr>FAME PER LE STRADE DEL GHETTO</vt:lpstr>
      <vt:lpstr>Presentazione standard di PowerPoint</vt:lpstr>
      <vt:lpstr>PENSIERO</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 quotidiana nel Ghetto di Varsavia , 1941</dc:title>
  <dc:creator>Franca</dc:creator>
  <cp:lastModifiedBy>Microsoft</cp:lastModifiedBy>
  <cp:revision>49</cp:revision>
  <dcterms:created xsi:type="dcterms:W3CDTF">2019-01-13T15:45:13Z</dcterms:created>
  <dcterms:modified xsi:type="dcterms:W3CDTF">2019-02-22T14:39:41Z</dcterms:modified>
</cp:coreProperties>
</file>