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56" r:id="rId2"/>
    <p:sldId id="280" r:id="rId3"/>
    <p:sldId id="281" r:id="rId4"/>
    <p:sldId id="282" r:id="rId5"/>
    <p:sldId id="283" r:id="rId6"/>
    <p:sldId id="284" r:id="rId7"/>
    <p:sldId id="288" r:id="rId8"/>
    <p:sldId id="286" r:id="rId9"/>
    <p:sldId id="285" r:id="rId10"/>
    <p:sldId id="287" r:id="rId11"/>
    <p:sldId id="289" r:id="rId12"/>
    <p:sldId id="290" r:id="rId13"/>
    <p:sldId id="292" r:id="rId14"/>
    <p:sldId id="291" r:id="rId15"/>
    <p:sldId id="293" r:id="rId16"/>
    <p:sldId id="294" r:id="rId17"/>
    <p:sldId id="295" r:id="rId18"/>
    <p:sldId id="296" r:id="rId19"/>
    <p:sldId id="297" r:id="rId20"/>
    <p:sldId id="298" r:id="rId21"/>
    <p:sldId id="299" r:id="rId22"/>
    <p:sldId id="300" r:id="rId23"/>
    <p:sldId id="301" r:id="rId24"/>
    <p:sldId id="302" r:id="rId25"/>
    <p:sldId id="303" r:id="rId26"/>
    <p:sldId id="304" r:id="rId27"/>
    <p:sldId id="305" r:id="rId28"/>
    <p:sldId id="306" r:id="rId29"/>
    <p:sldId id="307" r:id="rId30"/>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2473" autoAdjust="0"/>
  </p:normalViewPr>
  <p:slideViewPr>
    <p:cSldViewPr>
      <p:cViewPr varScale="1">
        <p:scale>
          <a:sx n="85" d="100"/>
          <a:sy n="85" d="100"/>
        </p:scale>
        <p:origin x="-1524" y="-84"/>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235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946A01F-97A4-4EA3-B72C-A20F516E95AC}" type="datetimeFigureOut">
              <a:rPr lang="it-IT" smtClean="0"/>
              <a:t>22/02/2019</a:t>
            </a:fld>
            <a:endParaRPr lang="it-IT"/>
          </a:p>
        </p:txBody>
      </p:sp>
      <p:sp>
        <p:nvSpPr>
          <p:cNvPr id="4" name="Segnaposto immagin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6DE3987-B1DE-46B2-BA76-C273DDB7A14C}" type="slidenum">
              <a:rPr lang="it-IT" smtClean="0"/>
              <a:t>‹N›</a:t>
            </a:fld>
            <a:endParaRPr lang="it-IT"/>
          </a:p>
        </p:txBody>
      </p:sp>
    </p:spTree>
    <p:extLst>
      <p:ext uri="{BB962C8B-B14F-4D97-AF65-F5344CB8AC3E}">
        <p14:creationId xmlns:p14="http://schemas.microsoft.com/office/powerpoint/2010/main" val="40251638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66DE3987-B1DE-46B2-BA76-C273DDB7A14C}" type="slidenum">
              <a:rPr lang="it-IT" smtClean="0"/>
              <a:t>12</a:t>
            </a:fld>
            <a:endParaRPr lang="it-IT"/>
          </a:p>
        </p:txBody>
      </p:sp>
    </p:spTree>
    <p:extLst>
      <p:ext uri="{BB962C8B-B14F-4D97-AF65-F5344CB8AC3E}">
        <p14:creationId xmlns:p14="http://schemas.microsoft.com/office/powerpoint/2010/main" val="28069699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66DE3987-B1DE-46B2-BA76-C273DDB7A14C}" type="slidenum">
              <a:rPr lang="it-IT" smtClean="0"/>
              <a:t>13</a:t>
            </a:fld>
            <a:endParaRPr lang="it-IT"/>
          </a:p>
        </p:txBody>
      </p:sp>
    </p:spTree>
    <p:extLst>
      <p:ext uri="{BB962C8B-B14F-4D97-AF65-F5344CB8AC3E}">
        <p14:creationId xmlns:p14="http://schemas.microsoft.com/office/powerpoint/2010/main" val="7576687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a:t>Fare clic per modificare lo stile del titolo</a:t>
            </a:r>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p>
            <a:fld id="{426D01AB-02AC-44F2-8F43-D55A0E131F3A}" type="datetimeFigureOut">
              <a:rPr lang="it-IT" smtClean="0"/>
              <a:pPr/>
              <a:t>22/02/2019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8555860D-DF51-4AC7-A082-41ED949C0421}" type="slidenum">
              <a:rPr lang="it-IT" smtClean="0"/>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426D01AB-02AC-44F2-8F43-D55A0E131F3A}" type="datetimeFigureOut">
              <a:rPr lang="it-IT" smtClean="0"/>
              <a:pPr/>
              <a:t>22/02/2019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8555860D-DF51-4AC7-A082-41ED949C0421}"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lo stile del titolo</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4" name="Segnaposto data 3"/>
          <p:cNvSpPr>
            <a:spLocks noGrp="1"/>
          </p:cNvSpPr>
          <p:nvPr>
            <p:ph type="dt" sz="half" idx="10"/>
          </p:nvPr>
        </p:nvSpPr>
        <p:spPr/>
        <p:txBody>
          <a:bodyPr/>
          <a:lstStyle/>
          <a:p>
            <a:fld id="{426D01AB-02AC-44F2-8F43-D55A0E131F3A}" type="datetimeFigureOut">
              <a:rPr lang="it-IT" smtClean="0"/>
              <a:pPr/>
              <a:t>22/02/2019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8555860D-DF51-4AC7-A082-41ED949C0421}" type="slidenum">
              <a:rPr lang="it-IT" smtClean="0"/>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p>
            <a:fld id="{426D01AB-02AC-44F2-8F43-D55A0E131F3A}" type="datetimeFigureOut">
              <a:rPr lang="it-IT" smtClean="0"/>
              <a:pPr/>
              <a:t>22/02/2019</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8555860D-DF51-4AC7-A082-41ED949C0421}"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a:t>Fare clic per modificare lo stile del titolo</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p:txBody>
          <a:bodyPr/>
          <a:lstStyle/>
          <a:p>
            <a:fld id="{426D01AB-02AC-44F2-8F43-D55A0E131F3A}" type="datetimeFigureOut">
              <a:rPr lang="it-IT" smtClean="0"/>
              <a:pPr/>
              <a:t>22/02/2019</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8555860D-DF51-4AC7-A082-41ED949C0421}" type="slidenum">
              <a:rPr lang="it-IT" smtClean="0"/>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data 2"/>
          <p:cNvSpPr>
            <a:spLocks noGrp="1"/>
          </p:cNvSpPr>
          <p:nvPr>
            <p:ph type="dt" sz="half" idx="10"/>
          </p:nvPr>
        </p:nvSpPr>
        <p:spPr/>
        <p:txBody>
          <a:bodyPr/>
          <a:lstStyle/>
          <a:p>
            <a:fld id="{426D01AB-02AC-44F2-8F43-D55A0E131F3A}" type="datetimeFigureOut">
              <a:rPr lang="it-IT" smtClean="0"/>
              <a:pPr/>
              <a:t>22/02/2019</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8555860D-DF51-4AC7-A082-41ED949C0421}"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426D01AB-02AC-44F2-8F43-D55A0E131F3A}" type="datetimeFigureOut">
              <a:rPr lang="it-IT" smtClean="0"/>
              <a:pPr/>
              <a:t>22/02/2019</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8555860D-DF51-4AC7-A082-41ED949C0421}"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lo stile del titolo</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fld id="{426D01AB-02AC-44F2-8F43-D55A0E131F3A}" type="datetimeFigureOut">
              <a:rPr lang="it-IT" smtClean="0"/>
              <a:pPr/>
              <a:t>22/02/2019</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8555860D-DF51-4AC7-A082-41ED949C0421}"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lo stile del titolo</a:t>
            </a:r>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fld id="{426D01AB-02AC-44F2-8F43-D55A0E131F3A}" type="datetimeFigureOut">
              <a:rPr lang="it-IT" smtClean="0"/>
              <a:pPr/>
              <a:t>22/02/2019</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8555860D-DF51-4AC7-A082-41ED949C0421}" type="slidenum">
              <a:rPr lang="it-IT" smtClean="0"/>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testo verticale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426D01AB-02AC-44F2-8F43-D55A0E131F3A}" type="datetimeFigureOut">
              <a:rPr lang="it-IT" smtClean="0"/>
              <a:pPr/>
              <a:t>22/02/2019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8555860D-DF51-4AC7-A082-41ED949C0421}"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426D01AB-02AC-44F2-8F43-D55A0E131F3A}" type="datetimeFigureOut">
              <a:rPr lang="it-IT" smtClean="0"/>
              <a:pPr/>
              <a:t>22/02/2019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8555860D-DF51-4AC7-A082-41ED949C0421}"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a:t>Fare clic per modificare lo stile del titolo</a:t>
            </a:r>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6D01AB-02AC-44F2-8F43-D55A0E131F3A}" type="datetimeFigureOut">
              <a:rPr lang="it-IT" smtClean="0"/>
              <a:pPr/>
              <a:t>22/02/2019</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555860D-DF51-4AC7-A082-41ED949C0421}" type="slidenum">
              <a:rPr lang="it-IT" smtClean="0"/>
              <a:pPr/>
              <a:t>‹N›</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0" y="1"/>
            <a:ext cx="9144000" cy="1500174"/>
          </a:xfrm>
        </p:spPr>
        <p:txBody>
          <a:bodyPr>
            <a:normAutofit fontScale="90000"/>
          </a:bodyPr>
          <a:lstStyle/>
          <a:p>
            <a:r>
              <a:rPr lang="it-IT" sz="4900" b="1" u="sng" dirty="0">
                <a:effectLst>
                  <a:outerShdw blurRad="38100" dist="38100" dir="2700000" algn="tl">
                    <a:srgbClr val="000000">
                      <a:alpha val="43137"/>
                    </a:srgbClr>
                  </a:outerShdw>
                </a:effectLst>
                <a:latin typeface="Agency FB" pitchFamily="34" charset="0"/>
              </a:rPr>
              <a:t>Vita quotidiana nel Ghetto di Varsavia , 1941</a:t>
            </a:r>
          </a:p>
        </p:txBody>
      </p:sp>
      <p:pic>
        <p:nvPicPr>
          <p:cNvPr id="15362" name="Picture 2" descr="C:\Users\Franca\Desktop\IMG_4004 - Copia.JPG"/>
          <p:cNvPicPr>
            <a:picLocks noChangeAspect="1" noChangeArrowheads="1"/>
          </p:cNvPicPr>
          <p:nvPr/>
        </p:nvPicPr>
        <p:blipFill>
          <a:blip r:embed="rId2" cstate="print"/>
          <a:srcRect/>
          <a:stretch>
            <a:fillRect/>
          </a:stretch>
        </p:blipFill>
        <p:spPr bwMode="auto">
          <a:xfrm rot="5400000">
            <a:off x="1945152" y="1184709"/>
            <a:ext cx="5539447" cy="5429288"/>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857224" y="1"/>
            <a:ext cx="7772400" cy="1428736"/>
          </a:xfrm>
        </p:spPr>
        <p:txBody>
          <a:bodyPr>
            <a:normAutofit/>
          </a:bodyPr>
          <a:lstStyle/>
          <a:p>
            <a:r>
              <a:rPr lang="it-IT" sz="5400" b="1" u="sng" dirty="0">
                <a:latin typeface="Agency FB" pitchFamily="34" charset="0"/>
              </a:rPr>
              <a:t>COMPRA-VENDITA</a:t>
            </a:r>
          </a:p>
        </p:txBody>
      </p:sp>
      <p:sp>
        <p:nvSpPr>
          <p:cNvPr id="3" name="Sottotitolo 2"/>
          <p:cNvSpPr>
            <a:spLocks noGrp="1"/>
          </p:cNvSpPr>
          <p:nvPr>
            <p:ph type="subTitle" idx="1"/>
          </p:nvPr>
        </p:nvSpPr>
        <p:spPr>
          <a:xfrm>
            <a:off x="285720" y="1214422"/>
            <a:ext cx="8572560" cy="5357850"/>
          </a:xfrm>
        </p:spPr>
        <p:txBody>
          <a:bodyPr>
            <a:normAutofit fontScale="92500"/>
          </a:bodyPr>
          <a:lstStyle/>
          <a:p>
            <a:pPr algn="just"/>
            <a:r>
              <a:rPr lang="it-IT" dirty="0">
                <a:solidFill>
                  <a:schemeClr val="tx1"/>
                </a:solidFill>
              </a:rPr>
              <a:t>Non ci è dato sapere molto sui Polacchi che facevano contrabbando nel ghetto: dalle poche notizie che abbiamo emerge che i  contrabbandieri che si occupavano di </a:t>
            </a:r>
            <a:r>
              <a:rPr lang="it-IT" b="1" u="sng" dirty="0">
                <a:solidFill>
                  <a:schemeClr val="tx1"/>
                </a:solidFill>
              </a:rPr>
              <a:t>mercato nero </a:t>
            </a:r>
            <a:r>
              <a:rPr lang="it-IT" dirty="0">
                <a:solidFill>
                  <a:schemeClr val="tx1"/>
                </a:solidFill>
              </a:rPr>
              <a:t>nella città erano coinvolti in affari illegali già prima della guerra, oppure avevano preso la strada del contrabbando in mancanza di altra occupazione. Possiamo sostenere che l’attività di contrabbando tra i due settori </a:t>
            </a:r>
            <a:r>
              <a:rPr lang="it-IT" b="1" u="sng" dirty="0">
                <a:solidFill>
                  <a:schemeClr val="tx1"/>
                </a:solidFill>
              </a:rPr>
              <a:t>testimonia un legame umano, </a:t>
            </a:r>
            <a:r>
              <a:rPr lang="it-IT" dirty="0">
                <a:solidFill>
                  <a:schemeClr val="tx1"/>
                </a:solidFill>
              </a:rPr>
              <a:t>rapporti solidi e un interesse commerciale in grado di infrangere proibizioni e divieti arbitrari e crudeli.</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Franca\Desktop\Nuova cartella (2)\IMG_E3767.JPG"/>
          <p:cNvPicPr>
            <a:picLocks noChangeAspect="1" noChangeArrowheads="1"/>
          </p:cNvPicPr>
          <p:nvPr/>
        </p:nvPicPr>
        <p:blipFill>
          <a:blip r:embed="rId2" cstate="print"/>
          <a:srcRect/>
          <a:stretch>
            <a:fillRect/>
          </a:stretch>
        </p:blipFill>
        <p:spPr bwMode="auto">
          <a:xfrm>
            <a:off x="357158" y="142852"/>
            <a:ext cx="8358246" cy="6500858"/>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0" y="0"/>
            <a:ext cx="9144000" cy="1285860"/>
          </a:xfrm>
        </p:spPr>
        <p:txBody>
          <a:bodyPr>
            <a:normAutofit/>
          </a:bodyPr>
          <a:lstStyle/>
          <a:p>
            <a:r>
              <a:rPr lang="it-IT" sz="5400" b="1" u="sng" dirty="0">
                <a:latin typeface="Agency FB" pitchFamily="34" charset="0"/>
              </a:rPr>
              <a:t>L’EMERGENZA PEGGIORA</a:t>
            </a:r>
          </a:p>
        </p:txBody>
      </p:sp>
      <p:sp>
        <p:nvSpPr>
          <p:cNvPr id="3" name="Segnaposto contenuto 2"/>
          <p:cNvSpPr>
            <a:spLocks noGrp="1"/>
          </p:cNvSpPr>
          <p:nvPr>
            <p:ph idx="1"/>
          </p:nvPr>
        </p:nvSpPr>
        <p:spPr>
          <a:xfrm>
            <a:off x="214282" y="1142984"/>
            <a:ext cx="8715436" cy="5500726"/>
          </a:xfrm>
        </p:spPr>
        <p:txBody>
          <a:bodyPr>
            <a:normAutofit lnSpcReduction="10000"/>
          </a:bodyPr>
          <a:lstStyle/>
          <a:p>
            <a:pPr algn="just">
              <a:buNone/>
            </a:pPr>
            <a:r>
              <a:rPr lang="it-IT" dirty="0"/>
              <a:t>    A metà del 1941 la </a:t>
            </a:r>
            <a:r>
              <a:rPr lang="it-IT" b="1" u="sng" dirty="0"/>
              <a:t>mortalità</a:t>
            </a:r>
            <a:r>
              <a:rPr lang="it-IT" dirty="0"/>
              <a:t> nel ghetto arriva al culmine dell’1,2%- 1,3% al mese, mentre la </a:t>
            </a:r>
            <a:r>
              <a:rPr lang="it-IT" b="1" dirty="0">
                <a:effectLst>
                  <a:outerShdw blurRad="38100" dist="38100" dir="2700000" algn="tl">
                    <a:srgbClr val="000000">
                      <a:alpha val="43137"/>
                    </a:srgbClr>
                  </a:outerShdw>
                </a:effectLst>
              </a:rPr>
              <a:t>natalità</a:t>
            </a:r>
            <a:r>
              <a:rPr lang="it-IT" dirty="0"/>
              <a:t> era pressoché</a:t>
            </a:r>
            <a:r>
              <a:rPr lang="it-IT" b="1" u="sng" dirty="0"/>
              <a:t> interrotta</a:t>
            </a:r>
            <a:r>
              <a:rPr lang="it-IT" dirty="0"/>
              <a:t>. Solo il 10% degli abitanti si mantiene grazie alle attività svolte all’interno del ghetto. Durante i primi mesi della fame si moltiplicarono </a:t>
            </a:r>
            <a:r>
              <a:rPr lang="it-IT" b="1" u="sng" dirty="0"/>
              <a:t>i mendicanti </a:t>
            </a:r>
            <a:r>
              <a:rPr lang="it-IT" dirty="0"/>
              <a:t>per le strade, che chiedevano a gran voce di cibo, ma più avanti non si sentirono più: non erano spariti, tutt’altro, </a:t>
            </a:r>
            <a:r>
              <a:rPr lang="it-IT" b="1" dirty="0"/>
              <a:t>rimanevano distesi su una </a:t>
            </a:r>
            <a:r>
              <a:rPr lang="it-IT" b="1" dirty="0" err="1"/>
              <a:t>stoia</a:t>
            </a:r>
            <a:r>
              <a:rPr lang="it-IT" b="1" dirty="0"/>
              <a:t> sui marciapiedi, senza profferir parola, solo un pianto tenue da bambini non più destinato ad orecchio umano.</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sz="4800" b="1" u="sng" dirty="0">
                <a:latin typeface="Agency FB" pitchFamily="34" charset="0"/>
              </a:rPr>
              <a:t>LA SITUAZIONE ECONOMICA DEL GHETTO</a:t>
            </a:r>
          </a:p>
        </p:txBody>
      </p:sp>
      <p:sp>
        <p:nvSpPr>
          <p:cNvPr id="3" name="Segnaposto contenuto 2"/>
          <p:cNvSpPr>
            <a:spLocks noGrp="1"/>
          </p:cNvSpPr>
          <p:nvPr>
            <p:ph idx="1"/>
          </p:nvPr>
        </p:nvSpPr>
        <p:spPr>
          <a:xfrm>
            <a:off x="214282" y="1214422"/>
            <a:ext cx="8715436" cy="5429288"/>
          </a:xfrm>
        </p:spPr>
        <p:txBody>
          <a:bodyPr>
            <a:normAutofit/>
          </a:bodyPr>
          <a:lstStyle/>
          <a:p>
            <a:pPr algn="just">
              <a:buNone/>
            </a:pPr>
            <a:r>
              <a:rPr lang="it-IT" sz="3400" dirty="0"/>
              <a:t>  </a:t>
            </a:r>
            <a:r>
              <a:rPr lang="it-IT" sz="3600" dirty="0"/>
              <a:t>Resta il fatto che tale realtà era </a:t>
            </a:r>
            <a:r>
              <a:rPr lang="it-IT" sz="3600" b="1" u="sng" dirty="0"/>
              <a:t>dinamica</a:t>
            </a:r>
            <a:r>
              <a:rPr lang="it-IT" sz="3600" dirty="0"/>
              <a:t>: </a:t>
            </a:r>
            <a:r>
              <a:rPr lang="it-IT" sz="3600" b="1" dirty="0"/>
              <a:t>quelli che non avevano più nulla, morivano</a:t>
            </a:r>
            <a:r>
              <a:rPr lang="it-IT" sz="3600" dirty="0"/>
              <a:t>, ed i loro corpi venivano seppelliti quotidianamente in fosse comune, </a:t>
            </a:r>
            <a:r>
              <a:rPr lang="it-IT" sz="3600" b="1" dirty="0"/>
              <a:t>i 200.000 </a:t>
            </a:r>
            <a:r>
              <a:rPr lang="it-IT" sz="3600" dirty="0"/>
              <a:t>che erano riusciti a mantenere una loro dignità ed a nutrirsi con regolarità, </a:t>
            </a:r>
            <a:r>
              <a:rPr lang="it-IT" sz="3600" b="1" dirty="0"/>
              <a:t>si</a:t>
            </a:r>
            <a:r>
              <a:rPr lang="it-IT" sz="3600" dirty="0"/>
              <a:t> </a:t>
            </a:r>
            <a:r>
              <a:rPr lang="it-IT" sz="3600" b="1" dirty="0"/>
              <a:t>autotassavano mensilmente in favore della parte più svantaggiata</a:t>
            </a:r>
            <a:r>
              <a:rPr lang="it-IT" sz="3600" dirty="0"/>
              <a:t>.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6000" b="1" u="sng" dirty="0">
                <a:latin typeface="Agency FB" pitchFamily="34" charset="0"/>
              </a:rPr>
              <a:t>PENSIERO</a:t>
            </a:r>
          </a:p>
        </p:txBody>
      </p:sp>
      <p:sp>
        <p:nvSpPr>
          <p:cNvPr id="3" name="Segnaposto contenuto 2"/>
          <p:cNvSpPr>
            <a:spLocks noGrp="1"/>
          </p:cNvSpPr>
          <p:nvPr>
            <p:ph idx="1"/>
          </p:nvPr>
        </p:nvSpPr>
        <p:spPr>
          <a:xfrm>
            <a:off x="457200" y="1285860"/>
            <a:ext cx="8229600" cy="4840303"/>
          </a:xfrm>
        </p:spPr>
        <p:txBody>
          <a:bodyPr>
            <a:normAutofit/>
          </a:bodyPr>
          <a:lstStyle/>
          <a:p>
            <a:pPr algn="ctr">
              <a:buNone/>
            </a:pPr>
            <a:r>
              <a:rPr lang="it-IT" dirty="0"/>
              <a:t>   Il numero dei “</a:t>
            </a:r>
            <a:r>
              <a:rPr lang="it-IT" b="1" u="sng" dirty="0"/>
              <a:t>sognatori di pane </a:t>
            </a:r>
            <a:r>
              <a:rPr lang="it-IT" dirty="0"/>
              <a:t>” aumenta a dismisura per le strade del ghetto. I loro occhi sono coperti dalla nebbia di altri mondi: si siedono, come sempre, davanti al negozio di alimentari, anche se i loro occhi non vedevano più i pani esposti dietro ai vetri, che sembrano stagliarsi nel cielo, che si vedono ma non si possono raggiungere.</a:t>
            </a:r>
          </a:p>
          <a:p>
            <a:pPr>
              <a:buNone/>
            </a:pPr>
            <a:r>
              <a:rPr lang="it-IT" dirty="0">
                <a:latin typeface="Agency FB" pitchFamily="34" charset="0"/>
              </a:rPr>
              <a:t>                                                                             -MARY BERG</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Franca\Desktop\Nuova cartella (2)\IMG_E3770.JPG"/>
          <p:cNvPicPr>
            <a:picLocks noChangeAspect="1" noChangeArrowheads="1"/>
          </p:cNvPicPr>
          <p:nvPr/>
        </p:nvPicPr>
        <p:blipFill>
          <a:blip r:embed="rId2" cstate="print"/>
          <a:srcRect/>
          <a:stretch>
            <a:fillRect/>
          </a:stretch>
        </p:blipFill>
        <p:spPr bwMode="auto">
          <a:xfrm>
            <a:off x="714348" y="214290"/>
            <a:ext cx="7858180" cy="6500858"/>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0" y="0"/>
            <a:ext cx="9144000" cy="1417638"/>
          </a:xfrm>
        </p:spPr>
        <p:txBody>
          <a:bodyPr>
            <a:normAutofit/>
          </a:bodyPr>
          <a:lstStyle/>
          <a:p>
            <a:r>
              <a:rPr lang="it-IT" sz="6600" b="1" u="sng" dirty="0">
                <a:latin typeface="Agency FB" pitchFamily="34" charset="0"/>
              </a:rPr>
              <a:t>PENSIERO</a:t>
            </a:r>
          </a:p>
        </p:txBody>
      </p:sp>
      <p:sp>
        <p:nvSpPr>
          <p:cNvPr id="3" name="Segnaposto contenuto 2"/>
          <p:cNvSpPr>
            <a:spLocks noGrp="1"/>
          </p:cNvSpPr>
          <p:nvPr>
            <p:ph idx="1"/>
          </p:nvPr>
        </p:nvSpPr>
        <p:spPr>
          <a:xfrm>
            <a:off x="457200" y="1214422"/>
            <a:ext cx="8229600" cy="4911741"/>
          </a:xfrm>
        </p:spPr>
        <p:txBody>
          <a:bodyPr>
            <a:normAutofit fontScale="85000" lnSpcReduction="10000"/>
          </a:bodyPr>
          <a:lstStyle/>
          <a:p>
            <a:pPr algn="ctr">
              <a:buNone/>
            </a:pPr>
            <a:r>
              <a:rPr lang="it-IT" dirty="0"/>
              <a:t>    Mi capitava di vedere dei cantanti che cantavano per strada uno di loro aveva una voce straordinaria, era un cantante d’opera: la gente si fermava attorno a lui ad ascoltarlo, e poi gli lasciavano qualcosa. C’era un burlone, Rubinstein, uno delle cui battute mi ricordo tuttora: </a:t>
            </a:r>
            <a:r>
              <a:rPr lang="it-IT" b="1" dirty="0">
                <a:effectLst>
                  <a:outerShdw blurRad="38100" dist="38100" dir="2700000" algn="tl">
                    <a:srgbClr val="000000">
                      <a:alpha val="43137"/>
                    </a:srgbClr>
                  </a:outerShdw>
                </a:effectLst>
              </a:rPr>
              <a:t>saltava sopra una bara che stava per strada ed urlava: “ fermatevi e solo non fate passare le tessere annonarie… pensate che sia pazzo? Ma se fosse così, sarei morto da un pezzo!”</a:t>
            </a:r>
          </a:p>
          <a:p>
            <a:pPr>
              <a:buNone/>
            </a:pPr>
            <a:r>
              <a:rPr lang="it-IT" dirty="0">
                <a:latin typeface="Agency FB" pitchFamily="34" charset="0"/>
              </a:rPr>
              <a:t>                                                                                         -</a:t>
            </a:r>
            <a:r>
              <a:rPr lang="it-IT" dirty="0" err="1">
                <a:latin typeface="Agency FB" pitchFamily="34" charset="0"/>
              </a:rPr>
              <a:t>Izhak</a:t>
            </a:r>
            <a:r>
              <a:rPr lang="it-IT" dirty="0">
                <a:latin typeface="Agency FB" pitchFamily="34" charset="0"/>
              </a:rPr>
              <a:t> </a:t>
            </a:r>
            <a:r>
              <a:rPr lang="it-IT" dirty="0" err="1">
                <a:latin typeface="Agency FB" pitchFamily="34" charset="0"/>
              </a:rPr>
              <a:t>Zukerman</a:t>
            </a:r>
            <a:endParaRPr lang="it-IT" dirty="0">
              <a:latin typeface="Agency FB"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Franca\Desktop\Nuova cartella (2)\IMG_E3769.JPG"/>
          <p:cNvPicPr>
            <a:picLocks noChangeAspect="1" noChangeArrowheads="1"/>
          </p:cNvPicPr>
          <p:nvPr/>
        </p:nvPicPr>
        <p:blipFill>
          <a:blip r:embed="rId2"/>
          <a:srcRect/>
          <a:stretch>
            <a:fillRect/>
          </a:stretch>
        </p:blipFill>
        <p:spPr bwMode="auto">
          <a:xfrm>
            <a:off x="500034" y="214290"/>
            <a:ext cx="8286808" cy="642942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u="sng" dirty="0">
                <a:latin typeface="Agency FB" pitchFamily="34" charset="0"/>
              </a:rPr>
              <a:t>L’UFFICIO RIFORNIMENTI</a:t>
            </a:r>
          </a:p>
        </p:txBody>
      </p:sp>
      <p:sp>
        <p:nvSpPr>
          <p:cNvPr id="3" name="Segnaposto contenuto 2"/>
          <p:cNvSpPr>
            <a:spLocks noGrp="1"/>
          </p:cNvSpPr>
          <p:nvPr>
            <p:ph idx="1"/>
          </p:nvPr>
        </p:nvSpPr>
        <p:spPr>
          <a:xfrm>
            <a:off x="0" y="1357298"/>
            <a:ext cx="8858280" cy="5143536"/>
          </a:xfrm>
        </p:spPr>
        <p:txBody>
          <a:bodyPr>
            <a:normAutofit fontScale="85000" lnSpcReduction="20000"/>
          </a:bodyPr>
          <a:lstStyle/>
          <a:p>
            <a:pPr algn="just">
              <a:buNone/>
            </a:pPr>
            <a:r>
              <a:rPr lang="it-IT" dirty="0"/>
              <a:t>     C’era un’Istituzione nel ghetto che, pur facendo parte della struttura economica dello </a:t>
            </a:r>
            <a:r>
              <a:rPr lang="it-IT" dirty="0" err="1"/>
              <a:t>Judenrat</a:t>
            </a:r>
            <a:r>
              <a:rPr lang="it-IT" dirty="0"/>
              <a:t>, godeva di un’ampia autonomia e di uno status particolare: </a:t>
            </a:r>
            <a:r>
              <a:rPr lang="it-IT" b="1" u="sng" dirty="0"/>
              <a:t>l’ufficio rifornimenti</a:t>
            </a:r>
            <a:r>
              <a:rPr lang="it-IT" dirty="0"/>
              <a:t>. Il suo compito principale consisteva nella distribuzione delle </a:t>
            </a:r>
            <a:r>
              <a:rPr lang="it-IT" b="1" dirty="0"/>
              <a:t>tessere annonarie</a:t>
            </a:r>
            <a:r>
              <a:rPr lang="it-IT" dirty="0"/>
              <a:t>, nel ricevere indennità e generi di consumo convogliati dai canali ufficiali dai tedeschi, spartendoli tra i consumatori nei negozi al dettaglio . L’ufficio aveva alcuni compiti attivi, per la cui attuazione usava la propria iniziativa; in alcuni casi, gli era stato permesso di acquistare dei quantitativi di alimentari di qualità bassa, al di fuori della regolare programmazione. </a:t>
            </a:r>
          </a:p>
          <a:p>
            <a:pPr algn="just">
              <a:buNone/>
            </a:pPr>
            <a:r>
              <a:rPr lang="it-IT" dirty="0"/>
              <a:t>Talvolta furono concessi dei supplementi speciali, la cui distribuzione veniva lasciata alle scelte dell’ufficio, e per suo conto sorsero all’interno del ghetto delle fabbriche per la lavorazione e la preparazione di generi alimentari.</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Franca\Desktop\Nuova cartella (2)\IMG_E3772.JPG"/>
          <p:cNvPicPr>
            <a:picLocks noChangeAspect="1" noChangeArrowheads="1"/>
          </p:cNvPicPr>
          <p:nvPr/>
        </p:nvPicPr>
        <p:blipFill>
          <a:blip r:embed="rId2" cstate="print"/>
          <a:srcRect/>
          <a:stretch>
            <a:fillRect/>
          </a:stretch>
        </p:blipFill>
        <p:spPr bwMode="auto">
          <a:xfrm>
            <a:off x="285720" y="214290"/>
            <a:ext cx="8572560" cy="6374546"/>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0" y="0"/>
            <a:ext cx="9144000" cy="1417638"/>
          </a:xfrm>
        </p:spPr>
        <p:txBody>
          <a:bodyPr>
            <a:normAutofit/>
          </a:bodyPr>
          <a:lstStyle/>
          <a:p>
            <a:r>
              <a:rPr lang="it-IT" sz="4800" b="1" u="sng" dirty="0">
                <a:effectLst>
                  <a:outerShdw blurRad="38100" dist="38100" dir="2700000" algn="tl">
                    <a:srgbClr val="000000">
                      <a:alpha val="43137"/>
                    </a:srgbClr>
                  </a:outerShdw>
                </a:effectLst>
                <a:latin typeface="Agency FB" pitchFamily="34" charset="0"/>
              </a:rPr>
              <a:t>IL JOINT E L’AIUTO AUTONOMO</a:t>
            </a:r>
          </a:p>
        </p:txBody>
      </p:sp>
      <p:sp>
        <p:nvSpPr>
          <p:cNvPr id="3" name="Segnaposto contenuto 2"/>
          <p:cNvSpPr>
            <a:spLocks noGrp="1"/>
          </p:cNvSpPr>
          <p:nvPr>
            <p:ph idx="1"/>
          </p:nvPr>
        </p:nvSpPr>
        <p:spPr>
          <a:xfrm>
            <a:off x="0" y="1142984"/>
            <a:ext cx="8929718" cy="5500726"/>
          </a:xfrm>
        </p:spPr>
        <p:txBody>
          <a:bodyPr>
            <a:normAutofit fontScale="92500" lnSpcReduction="20000"/>
          </a:bodyPr>
          <a:lstStyle/>
          <a:p>
            <a:pPr algn="just">
              <a:buNone/>
            </a:pPr>
            <a:r>
              <a:rPr lang="it-IT" dirty="0"/>
              <a:t>     L’organizzazione </a:t>
            </a:r>
            <a:r>
              <a:rPr lang="it-IT" b="1" u="sng" dirty="0"/>
              <a:t>Joint (associazione di ebrei americani) </a:t>
            </a:r>
            <a:r>
              <a:rPr lang="it-IT" dirty="0"/>
              <a:t>ha dato il proprio contributo per aiutare gli abitanti del ghetto. Fino al momento in cui gli Stati Uniti entrarono in guerra, a questa organizzazione fu permesso di portare un aiuto finanziario, ma non tutto il denaro devoluto arriva al ghetto, dato che i tedeschi riscuotevano una commissione sugli aiuti. Chi si occupava dell’uso del denaro che arrivava effettivamente agli abitanti del ghetto era l’Istituto di aiuto autonomo, diretto dallo storico ebreo, anche egli abitante del ghetto, Emanuel </a:t>
            </a:r>
            <a:r>
              <a:rPr lang="it-IT" dirty="0" err="1"/>
              <a:t>Ringelblum</a:t>
            </a:r>
            <a:r>
              <a:rPr lang="it-IT" dirty="0"/>
              <a:t>. Una parte consistente dell’attività sostenuta da questo Istituto era proprio quella di </a:t>
            </a:r>
            <a:r>
              <a:rPr lang="it-IT" b="1" u="sng" dirty="0"/>
              <a:t>organizzare delle cucine per la collettività.</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0" y="0"/>
            <a:ext cx="9144000" cy="1417638"/>
          </a:xfrm>
        </p:spPr>
        <p:txBody>
          <a:bodyPr>
            <a:normAutofit/>
          </a:bodyPr>
          <a:lstStyle/>
          <a:p>
            <a:r>
              <a:rPr lang="it-IT" sz="5400" b="1" u="sng" dirty="0">
                <a:latin typeface="Agency FB" pitchFamily="34" charset="0"/>
              </a:rPr>
              <a:t>L’ISTRUZIONE NEL GHETTO</a:t>
            </a:r>
          </a:p>
        </p:txBody>
      </p:sp>
      <p:sp>
        <p:nvSpPr>
          <p:cNvPr id="3" name="Segnaposto contenuto 2"/>
          <p:cNvSpPr>
            <a:spLocks noGrp="1"/>
          </p:cNvSpPr>
          <p:nvPr>
            <p:ph idx="1"/>
          </p:nvPr>
        </p:nvSpPr>
        <p:spPr>
          <a:xfrm>
            <a:off x="357158" y="1142984"/>
            <a:ext cx="8429684" cy="5429288"/>
          </a:xfrm>
        </p:spPr>
        <p:txBody>
          <a:bodyPr>
            <a:normAutofit fontScale="92500" lnSpcReduction="20000"/>
          </a:bodyPr>
          <a:lstStyle/>
          <a:p>
            <a:pPr algn="just">
              <a:buNone/>
            </a:pPr>
            <a:r>
              <a:rPr lang="it-IT" dirty="0"/>
              <a:t>    Nel dicembre 1939 </a:t>
            </a:r>
            <a:r>
              <a:rPr lang="it-IT" b="1" u="sng" dirty="0"/>
              <a:t>furono chiuse tutte le scuole </a:t>
            </a:r>
            <a:r>
              <a:rPr lang="it-IT" dirty="0"/>
              <a:t>ebraiche di Varsavia. Molti avevano creduto che questo provvedimento fosse temporaneo e lo </a:t>
            </a:r>
            <a:r>
              <a:rPr lang="it-IT" dirty="0" err="1"/>
              <a:t>Judenrat</a:t>
            </a:r>
            <a:r>
              <a:rPr lang="it-IT" dirty="0"/>
              <a:t> si era più volte rivolto alle autorità per chiedere il permesso di riaprire le scuole. Poiché gli sforzi per ripristinare la rete del sistema scolastico per vie legali rimasero infruttuosi, gli ebrei ricorsero, in questo come in altri campi, alle vie illegali. </a:t>
            </a:r>
            <a:r>
              <a:rPr lang="it-IT" b="1" u="sng" dirty="0"/>
              <a:t>L’istruzione segreta </a:t>
            </a:r>
            <a:r>
              <a:rPr lang="it-IT" dirty="0"/>
              <a:t>si svolgeva generalmente nelle cucine per bambini sotto la guida dello Joint. Il programma di studi venne stabilito da insegnanti aggregati allo staff dei lavoranti di cucina.  </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Franca\Desktop\Nuova cartella (2)\IMG_E3773.JPG"/>
          <p:cNvPicPr>
            <a:picLocks noChangeAspect="1" noChangeArrowheads="1"/>
          </p:cNvPicPr>
          <p:nvPr/>
        </p:nvPicPr>
        <p:blipFill>
          <a:blip r:embed="rId2" cstate="print"/>
          <a:srcRect/>
          <a:stretch>
            <a:fillRect/>
          </a:stretch>
        </p:blipFill>
        <p:spPr bwMode="auto">
          <a:xfrm>
            <a:off x="1142976" y="246987"/>
            <a:ext cx="6715172" cy="6419115"/>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0" y="0"/>
            <a:ext cx="9144000" cy="1428736"/>
          </a:xfrm>
        </p:spPr>
        <p:txBody>
          <a:bodyPr>
            <a:noAutofit/>
          </a:bodyPr>
          <a:lstStyle/>
          <a:p>
            <a:r>
              <a:rPr lang="it-IT" sz="4800" b="1" u="sng" dirty="0"/>
              <a:t>I</a:t>
            </a:r>
            <a:r>
              <a:rPr lang="it-IT" sz="4800" b="1" u="sng" dirty="0">
                <a:latin typeface="Agency FB" pitchFamily="34" charset="0"/>
              </a:rPr>
              <a:t>L SIGNIFICATO DEL LIBRO NELLA VITA DELL’EBREO RELIGIOSO</a:t>
            </a:r>
          </a:p>
        </p:txBody>
      </p:sp>
      <p:sp>
        <p:nvSpPr>
          <p:cNvPr id="3" name="Segnaposto contenuto 2"/>
          <p:cNvSpPr>
            <a:spLocks noGrp="1"/>
          </p:cNvSpPr>
          <p:nvPr>
            <p:ph idx="1"/>
          </p:nvPr>
        </p:nvSpPr>
        <p:spPr/>
        <p:txBody>
          <a:bodyPr>
            <a:normAutofit lnSpcReduction="10000"/>
          </a:bodyPr>
          <a:lstStyle/>
          <a:p>
            <a:pPr algn="just">
              <a:buNone/>
            </a:pPr>
            <a:r>
              <a:rPr lang="it-IT" dirty="0"/>
              <a:t>   Lo studio della </a:t>
            </a:r>
            <a:r>
              <a:rPr lang="it-IT" b="1" u="sng" dirty="0"/>
              <a:t>Torah</a:t>
            </a:r>
            <a:r>
              <a:rPr lang="it-IT" dirty="0"/>
              <a:t> è sempre stato, per il popolo ebraico, un valore fondamentale sul quale si è basata la sua stessa esistenza. Il primo obbligo di una comunità ebraica è quello di incaricare un maestro per i bambini, e di istituire delle scuole elementari religiose e le scuole più avanzate. Le differenti </a:t>
            </a:r>
            <a:r>
              <a:rPr lang="it-IT" dirty="0" err="1"/>
              <a:t>Jeshiva</a:t>
            </a:r>
            <a:r>
              <a:rPr lang="it-IT" dirty="0"/>
              <a:t> in Polonia ed in Lituania costituirono un polo magnetico e una sorgente di vita per migliaia di ragazzi ebrei desiderosi di studiare la Torah.  </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Franca\Desktop\Nuova cartella (2)\IMG_E3774.JPG"/>
          <p:cNvPicPr>
            <a:picLocks noChangeAspect="1" noChangeArrowheads="1"/>
          </p:cNvPicPr>
          <p:nvPr/>
        </p:nvPicPr>
        <p:blipFill>
          <a:blip r:embed="rId2" cstate="print"/>
          <a:srcRect/>
          <a:stretch>
            <a:fillRect/>
          </a:stretch>
        </p:blipFill>
        <p:spPr bwMode="auto">
          <a:xfrm>
            <a:off x="847547" y="214290"/>
            <a:ext cx="7153477" cy="6466017"/>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0" y="0"/>
            <a:ext cx="9144000" cy="1357298"/>
          </a:xfrm>
        </p:spPr>
        <p:txBody>
          <a:bodyPr>
            <a:normAutofit/>
          </a:bodyPr>
          <a:lstStyle/>
          <a:p>
            <a:r>
              <a:rPr lang="it-IT" sz="6000" b="1" u="sng" dirty="0">
                <a:latin typeface="Agency FB" pitchFamily="34" charset="0"/>
              </a:rPr>
              <a:t>PENSIERO</a:t>
            </a:r>
          </a:p>
        </p:txBody>
      </p:sp>
      <p:sp>
        <p:nvSpPr>
          <p:cNvPr id="3" name="Segnaposto contenuto 2"/>
          <p:cNvSpPr>
            <a:spLocks noGrp="1"/>
          </p:cNvSpPr>
          <p:nvPr>
            <p:ph idx="1"/>
          </p:nvPr>
        </p:nvSpPr>
        <p:spPr>
          <a:xfrm>
            <a:off x="457200" y="1142984"/>
            <a:ext cx="8229600" cy="4983179"/>
          </a:xfrm>
        </p:spPr>
        <p:txBody>
          <a:bodyPr/>
          <a:lstStyle/>
          <a:p>
            <a:pPr algn="ctr">
              <a:buNone/>
            </a:pPr>
            <a:r>
              <a:rPr lang="it-IT" dirty="0"/>
              <a:t>   Una delle clienti della nostra cucina, che aveva notato alcuni rami di lillà dentro un vasetto con l’acqua sul tavolo del nostro ufficio, mi aveva pregato di prestarle uno dei rametti, che intendeva mostrare a suo figlio. Il bambino non aveva ancora veduto questo fiore in vita sua e chiese </a:t>
            </a:r>
            <a:r>
              <a:rPr lang="it-IT" b="1" u="sng" dirty="0"/>
              <a:t>“mamma cos’è lillà?” “un tipo di fiore ” “ma cos’è il fiore?”</a:t>
            </a:r>
          </a:p>
          <a:p>
            <a:pPr>
              <a:buNone/>
            </a:pPr>
            <a:r>
              <a:rPr lang="it-IT" dirty="0"/>
              <a:t>                                                     </a:t>
            </a:r>
            <a:r>
              <a:rPr lang="it-IT" dirty="0" err="1"/>
              <a:t>-</a:t>
            </a:r>
            <a:r>
              <a:rPr lang="it-IT" sz="3600" dirty="0" err="1">
                <a:latin typeface="Agency FB" pitchFamily="34" charset="0"/>
              </a:rPr>
              <a:t>Rachel</a:t>
            </a:r>
            <a:r>
              <a:rPr lang="it-IT" sz="3600" dirty="0">
                <a:latin typeface="Agency FB" pitchFamily="34" charset="0"/>
              </a:rPr>
              <a:t> </a:t>
            </a:r>
            <a:r>
              <a:rPr lang="it-IT" sz="3600" dirty="0" err="1">
                <a:latin typeface="Agency FB" pitchFamily="34" charset="0"/>
              </a:rPr>
              <a:t>Auerbach</a:t>
            </a:r>
            <a:r>
              <a:rPr lang="it-IT" sz="3600" dirty="0">
                <a:latin typeface="Agency FB" pitchFamily="34" charset="0"/>
              </a:rPr>
              <a:t>  </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Users\Franca\Desktop\Nuova cartella (2)\IMG_E3775.JPG"/>
          <p:cNvPicPr>
            <a:picLocks noChangeAspect="1" noChangeArrowheads="1"/>
          </p:cNvPicPr>
          <p:nvPr/>
        </p:nvPicPr>
        <p:blipFill>
          <a:blip r:embed="rId2" cstate="print"/>
          <a:srcRect/>
          <a:stretch>
            <a:fillRect/>
          </a:stretch>
        </p:blipFill>
        <p:spPr bwMode="auto">
          <a:xfrm>
            <a:off x="1142976" y="214125"/>
            <a:ext cx="6643733" cy="6434051"/>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0" y="0"/>
            <a:ext cx="9144000" cy="1417638"/>
          </a:xfrm>
        </p:spPr>
        <p:txBody>
          <a:bodyPr>
            <a:normAutofit/>
          </a:bodyPr>
          <a:lstStyle/>
          <a:p>
            <a:r>
              <a:rPr lang="it-IT" sz="6000" b="1" u="sng" dirty="0">
                <a:latin typeface="Agency FB" pitchFamily="34" charset="0"/>
              </a:rPr>
              <a:t>PENSIERO</a:t>
            </a:r>
          </a:p>
        </p:txBody>
      </p:sp>
      <p:sp>
        <p:nvSpPr>
          <p:cNvPr id="3" name="Segnaposto contenuto 2"/>
          <p:cNvSpPr>
            <a:spLocks noGrp="1"/>
          </p:cNvSpPr>
          <p:nvPr>
            <p:ph idx="1"/>
          </p:nvPr>
        </p:nvSpPr>
        <p:spPr>
          <a:xfrm>
            <a:off x="457200" y="1142984"/>
            <a:ext cx="8229600" cy="4983179"/>
          </a:xfrm>
        </p:spPr>
        <p:txBody>
          <a:bodyPr>
            <a:normAutofit fontScale="92500" lnSpcReduction="10000"/>
          </a:bodyPr>
          <a:lstStyle/>
          <a:p>
            <a:pPr algn="ctr">
              <a:buNone/>
            </a:pPr>
            <a:r>
              <a:rPr lang="it-IT" dirty="0"/>
              <a:t>Moltissimi passanti portano al braccio </a:t>
            </a:r>
            <a:r>
              <a:rPr lang="it-IT" b="1" u="sng" dirty="0"/>
              <a:t>fasce bianche e un poco sporche</a:t>
            </a:r>
            <a:r>
              <a:rPr lang="it-IT" dirty="0"/>
              <a:t>. Perché e a quale scopo? L’unico motivo è quello della </a:t>
            </a:r>
            <a:r>
              <a:rPr lang="it-IT" b="1" u="sng" dirty="0"/>
              <a:t>distinzione delle razze</a:t>
            </a:r>
            <a:r>
              <a:rPr lang="it-IT" dirty="0"/>
              <a:t>. Ovunque compare la stella di Davide. “l’</a:t>
            </a:r>
            <a:r>
              <a:rPr lang="it-IT" dirty="0" err="1"/>
              <a:t>intelligentia</a:t>
            </a:r>
            <a:r>
              <a:rPr lang="it-IT" dirty="0"/>
              <a:t>” con laurea, che abitava tra nonni ebrei e che si manteneva sugli ebrei, i rinnegati vecchi e nuovi, tutti, tutti, i disonesti e le corone, gli stupidi ed i codardi sono stati onorati con la stella di Davide che devono </a:t>
            </a:r>
            <a:r>
              <a:rPr lang="it-IT" b="1" u="sng" dirty="0"/>
              <a:t>portare in pubblico: amareggiati della cui pena io sono partecipe</a:t>
            </a:r>
            <a:r>
              <a:rPr lang="it-IT" dirty="0"/>
              <a:t>.</a:t>
            </a:r>
          </a:p>
          <a:p>
            <a:pPr>
              <a:buNone/>
            </a:pPr>
            <a:r>
              <a:rPr lang="it-IT" dirty="0"/>
              <a:t>                                                          -</a:t>
            </a:r>
            <a:r>
              <a:rPr lang="it-IT" dirty="0">
                <a:latin typeface="Agency FB" pitchFamily="34" charset="0"/>
              </a:rPr>
              <a:t>CHAIM KAPLAN  </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0" y="0"/>
            <a:ext cx="9144000" cy="1417638"/>
          </a:xfrm>
        </p:spPr>
        <p:txBody>
          <a:bodyPr>
            <a:normAutofit/>
          </a:bodyPr>
          <a:lstStyle/>
          <a:p>
            <a:r>
              <a:rPr lang="it-IT" sz="6000" b="1" u="sng" dirty="0">
                <a:latin typeface="Agency FB" pitchFamily="34" charset="0"/>
              </a:rPr>
              <a:t>LA CULTURA NEL GHETTO</a:t>
            </a:r>
          </a:p>
        </p:txBody>
      </p:sp>
      <p:sp>
        <p:nvSpPr>
          <p:cNvPr id="3" name="Segnaposto contenuto 2"/>
          <p:cNvSpPr>
            <a:spLocks noGrp="1"/>
          </p:cNvSpPr>
          <p:nvPr>
            <p:ph idx="1"/>
          </p:nvPr>
        </p:nvSpPr>
        <p:spPr>
          <a:xfrm>
            <a:off x="214282" y="1142984"/>
            <a:ext cx="8715436" cy="5286412"/>
          </a:xfrm>
        </p:spPr>
        <p:txBody>
          <a:bodyPr>
            <a:normAutofit fontScale="92500" lnSpcReduction="10000"/>
          </a:bodyPr>
          <a:lstStyle/>
          <a:p>
            <a:pPr algn="just">
              <a:buNone/>
            </a:pPr>
            <a:r>
              <a:rPr lang="it-IT" dirty="0"/>
              <a:t>   La vita culturale del ghetto aveva tanti aspetti: accanto ai comitati di condominio, erano costantemente attivi gruppi e club. Nel ghetto erano attive numerose </a:t>
            </a:r>
            <a:r>
              <a:rPr lang="it-IT" b="1" u="sng" dirty="0"/>
              <a:t>biblioteche segrete</a:t>
            </a:r>
            <a:r>
              <a:rPr lang="it-IT" dirty="0"/>
              <a:t>, nelle quali c’erano anche libri la cui diffusione era proibita dai nazisti. Vennero organizzati </a:t>
            </a:r>
            <a:r>
              <a:rPr lang="it-IT" b="1" u="sng" dirty="0"/>
              <a:t>concerti</a:t>
            </a:r>
            <a:r>
              <a:rPr lang="it-IT" dirty="0"/>
              <a:t> eseguiti da un </a:t>
            </a:r>
            <a:r>
              <a:rPr lang="it-IT" b="1" u="sng" dirty="0"/>
              <a:t>orchestra sinfonica </a:t>
            </a:r>
            <a:r>
              <a:rPr lang="it-IT" dirty="0"/>
              <a:t>che si era formata nel ghetto e che venne perfino riconosciuta ufficialmente dagli organi governativi; tale orchestra composta da un numero illimitato di strumenti, eseguiva Bach, Beethoven, Schubert, </a:t>
            </a:r>
            <a:r>
              <a:rPr lang="it-IT" dirty="0" err="1"/>
              <a:t>Brahms</a:t>
            </a:r>
            <a:r>
              <a:rPr lang="it-IT" dirty="0"/>
              <a:t>, Hendel, Vivaldi ed altri.</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C:\Users\Franca\Desktop\Nuova cartella (2)\IMG_E3776.JPG"/>
          <p:cNvPicPr>
            <a:picLocks noChangeAspect="1" noChangeArrowheads="1"/>
          </p:cNvPicPr>
          <p:nvPr/>
        </p:nvPicPr>
        <p:blipFill>
          <a:blip r:embed="rId2" cstate="print"/>
          <a:srcRect/>
          <a:stretch>
            <a:fillRect/>
          </a:stretch>
        </p:blipFill>
        <p:spPr bwMode="auto">
          <a:xfrm>
            <a:off x="1357290" y="199842"/>
            <a:ext cx="6429420" cy="6529338"/>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C:\Users\Franca\Desktop\Nuova cartella (2)\IMG_E3777.JPG"/>
          <p:cNvPicPr>
            <a:picLocks noChangeAspect="1" noChangeArrowheads="1"/>
          </p:cNvPicPr>
          <p:nvPr/>
        </p:nvPicPr>
        <p:blipFill>
          <a:blip r:embed="rId2" cstate="print"/>
          <a:srcRect/>
          <a:stretch>
            <a:fillRect/>
          </a:stretch>
        </p:blipFill>
        <p:spPr bwMode="auto">
          <a:xfrm>
            <a:off x="1357290" y="255688"/>
            <a:ext cx="6429420" cy="634130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0" y="0"/>
            <a:ext cx="9144000" cy="1417638"/>
          </a:xfrm>
        </p:spPr>
        <p:txBody>
          <a:bodyPr>
            <a:normAutofit/>
          </a:bodyPr>
          <a:lstStyle/>
          <a:p>
            <a:r>
              <a:rPr lang="it-IT" sz="5400" b="1" u="sng" dirty="0">
                <a:latin typeface="Agency FB" pitchFamily="34" charset="0"/>
              </a:rPr>
              <a:t>LA POLIZIA EBRAICA NEL GHETTO</a:t>
            </a:r>
          </a:p>
        </p:txBody>
      </p:sp>
      <p:sp>
        <p:nvSpPr>
          <p:cNvPr id="3" name="Segnaposto contenuto 2"/>
          <p:cNvSpPr>
            <a:spLocks noGrp="1"/>
          </p:cNvSpPr>
          <p:nvPr>
            <p:ph idx="1"/>
          </p:nvPr>
        </p:nvSpPr>
        <p:spPr>
          <a:xfrm>
            <a:off x="357158" y="1142984"/>
            <a:ext cx="8501122" cy="5500726"/>
          </a:xfrm>
        </p:spPr>
        <p:txBody>
          <a:bodyPr/>
          <a:lstStyle/>
          <a:p>
            <a:pPr algn="just">
              <a:buNone/>
            </a:pPr>
            <a:r>
              <a:rPr lang="it-IT" dirty="0"/>
              <a:t>   Formalmente era la polizia Polacca ad essere responsabile dell’ordine e della sicurezza nel ghetto, ma di fatto gli agenti polacchi, sia accanto ai cancelli del ghetto sia al suo interno erano occupati solo a sfruttare gli ebrei coi loro affari. In caso di delitti commessi all’interno del ghetto l’autorità competente rimaneva la polizia polacca, ma gli ebrei si guardavano bene dal rivolgersi ad organismi esterni, per tanto si era creato il bisogno di istituire delle autorità parallele all’interno del ghetto. </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C:\Users\Franca\Desktop\Nuova cartella (2)\IMG_E3778.JPG"/>
          <p:cNvPicPr>
            <a:picLocks noChangeAspect="1" noChangeArrowheads="1"/>
          </p:cNvPicPr>
          <p:nvPr/>
        </p:nvPicPr>
        <p:blipFill>
          <a:blip r:embed="rId2" cstate="print"/>
          <a:srcRect/>
          <a:stretch>
            <a:fillRect/>
          </a:stretch>
        </p:blipFill>
        <p:spPr bwMode="auto">
          <a:xfrm>
            <a:off x="1928794" y="214290"/>
            <a:ext cx="5214974" cy="6402523"/>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C:\Users\Franca\Desktop\Nuova cartella (2)\IMG_E3779.JPG"/>
          <p:cNvPicPr>
            <a:picLocks noChangeAspect="1" noChangeArrowheads="1"/>
          </p:cNvPicPr>
          <p:nvPr/>
        </p:nvPicPr>
        <p:blipFill>
          <a:blip r:embed="rId2" cstate="print"/>
          <a:srcRect/>
          <a:stretch>
            <a:fillRect/>
          </a:stretch>
        </p:blipFill>
        <p:spPr bwMode="auto">
          <a:xfrm>
            <a:off x="1214414" y="166445"/>
            <a:ext cx="6786610" cy="6421719"/>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C:\Users\Franca\Desktop\Nuova cartella (2)\IMG_E3781.JPG"/>
          <p:cNvPicPr>
            <a:picLocks noChangeAspect="1" noChangeArrowheads="1"/>
          </p:cNvPicPr>
          <p:nvPr/>
        </p:nvPicPr>
        <p:blipFill>
          <a:blip r:embed="rId2" cstate="print"/>
          <a:srcRect/>
          <a:stretch>
            <a:fillRect/>
          </a:stretch>
        </p:blipFill>
        <p:spPr bwMode="auto">
          <a:xfrm>
            <a:off x="1571604" y="142852"/>
            <a:ext cx="5857916" cy="6436149"/>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C:\Users\Franca\Desktop\Nuova cartella (2)\IMG_E3783.JPG"/>
          <p:cNvPicPr>
            <a:picLocks noChangeAspect="1" noChangeArrowheads="1"/>
          </p:cNvPicPr>
          <p:nvPr/>
        </p:nvPicPr>
        <p:blipFill>
          <a:blip r:embed="rId2" cstate="print"/>
          <a:srcRect/>
          <a:stretch>
            <a:fillRect/>
          </a:stretch>
        </p:blipFill>
        <p:spPr bwMode="auto">
          <a:xfrm>
            <a:off x="1071538" y="81761"/>
            <a:ext cx="7215238" cy="6692703"/>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0" y="-214338"/>
            <a:ext cx="9144000" cy="1428760"/>
          </a:xfrm>
        </p:spPr>
        <p:txBody>
          <a:bodyPr>
            <a:normAutofit/>
          </a:bodyPr>
          <a:lstStyle/>
          <a:p>
            <a:r>
              <a:rPr lang="it-IT" sz="6000" b="1" u="sng" dirty="0">
                <a:latin typeface="Agency FB" pitchFamily="34" charset="0"/>
              </a:rPr>
              <a:t>PENSIERO</a:t>
            </a:r>
            <a:r>
              <a:rPr lang="it-IT" sz="6000" dirty="0">
                <a:latin typeface="Agency FB" pitchFamily="34" charset="0"/>
              </a:rPr>
              <a:t> </a:t>
            </a:r>
          </a:p>
        </p:txBody>
      </p:sp>
      <p:sp>
        <p:nvSpPr>
          <p:cNvPr id="3" name="Segnaposto contenuto 2"/>
          <p:cNvSpPr>
            <a:spLocks noGrp="1"/>
          </p:cNvSpPr>
          <p:nvPr>
            <p:ph idx="1"/>
          </p:nvPr>
        </p:nvSpPr>
        <p:spPr>
          <a:xfrm>
            <a:off x="0" y="857232"/>
            <a:ext cx="9001156" cy="5786478"/>
          </a:xfrm>
        </p:spPr>
        <p:txBody>
          <a:bodyPr>
            <a:normAutofit/>
          </a:bodyPr>
          <a:lstStyle/>
          <a:p>
            <a:pPr algn="ctr">
              <a:buNone/>
            </a:pPr>
            <a:r>
              <a:rPr lang="it-IT" sz="2200" dirty="0"/>
              <a:t>     Abitavamo in una sola stanza e con noi abitava anche un’amica di mamma. Sia l’amica di mamma che mia cugina avevano il tifo. Cercavano di scaldare la stanza: c’era una speciale stufa di metallo e noi non </a:t>
            </a:r>
            <a:r>
              <a:rPr lang="it-IT" sz="2200" b="1" u="sng" dirty="0"/>
              <a:t>avevamo di che riscaldare</a:t>
            </a:r>
            <a:r>
              <a:rPr lang="it-IT" sz="2200" dirty="0"/>
              <a:t>: comperavamo giornali o rifiuti per usarli come carburante, ed in questo modo riuscivamo a riscaldare la stanza </a:t>
            </a:r>
            <a:r>
              <a:rPr lang="it-IT" sz="2200" b="1" u="sng" dirty="0"/>
              <a:t>forse per mezz’ora al giorno</a:t>
            </a:r>
            <a:r>
              <a:rPr lang="it-IT" sz="2200" dirty="0"/>
              <a:t>. </a:t>
            </a:r>
            <a:r>
              <a:rPr lang="it-IT" sz="2200" b="1" u="sng" dirty="0"/>
              <a:t>Per la maggior parte del tempo stavamo al letto</a:t>
            </a:r>
            <a:r>
              <a:rPr lang="it-IT" sz="2200" dirty="0"/>
              <a:t>. Nel ghetto c’erano dei ritrovi notturni: io ho potuto assistere nel ghetto alla rappresentazione della “Principessa della </a:t>
            </a:r>
            <a:r>
              <a:rPr lang="it-IT" sz="2200" dirty="0" err="1"/>
              <a:t>Tzarda</a:t>
            </a:r>
            <a:r>
              <a:rPr lang="it-IT" sz="2200" dirty="0"/>
              <a:t>”. Vissi una grande storia d’amore; mi ricordo che mi innamorai di un ragazzo che scriveva poesie. Tutto questo era qualcosa di incredibilmente irreale. Vorrei davvero portare un esempio di qualcosa che adesso mi sembra </a:t>
            </a:r>
            <a:r>
              <a:rPr lang="it-IT" sz="2200" b="1" u="sng" dirty="0">
                <a:solidFill>
                  <a:srgbClr val="FF0000"/>
                </a:solidFill>
              </a:rPr>
              <a:t>il simbolo della non realtà</a:t>
            </a:r>
            <a:r>
              <a:rPr lang="it-IT" sz="2200" dirty="0"/>
              <a:t>. </a:t>
            </a:r>
            <a:r>
              <a:rPr lang="it-IT" sz="2200" b="1" u="sng" dirty="0"/>
              <a:t>Nel ghetto si andava alla spiaggia sui tetti</a:t>
            </a:r>
            <a:r>
              <a:rPr lang="it-IT" sz="2200" dirty="0"/>
              <a:t>: la gente pagava per salire ad abbronzarsi sui tetti delle case. Ho ancora in mente l’immagine dei corpi distesi ad abbronzarsi, ed i flirt che nascevano tra le persone … quando immagino </a:t>
            </a:r>
            <a:r>
              <a:rPr lang="it-IT" sz="2200" dirty="0" err="1"/>
              <a:t>Treblinka</a:t>
            </a:r>
            <a:r>
              <a:rPr lang="it-IT" sz="2200" dirty="0"/>
              <a:t>, ed i treni che hanno trasportato quei corpi…  </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ttotitolo 2"/>
          <p:cNvSpPr>
            <a:spLocks noGrp="1"/>
          </p:cNvSpPr>
          <p:nvPr>
            <p:ph type="subTitle" idx="1"/>
          </p:nvPr>
        </p:nvSpPr>
        <p:spPr>
          <a:xfrm>
            <a:off x="827584" y="1988840"/>
            <a:ext cx="6929486" cy="2500330"/>
          </a:xfrm>
        </p:spPr>
        <p:txBody>
          <a:bodyPr>
            <a:normAutofit fontScale="62500" lnSpcReduction="20000"/>
          </a:bodyPr>
          <a:lstStyle/>
          <a:p>
            <a:pPr algn="l"/>
            <a:r>
              <a:rPr lang="it-IT" sz="4800" b="1" dirty="0" smtClean="0">
                <a:solidFill>
                  <a:schemeClr val="tx1"/>
                </a:solidFill>
                <a:effectLst>
                  <a:outerShdw blurRad="38100" dist="38100" dir="2700000" algn="tl">
                    <a:srgbClr val="000000">
                      <a:alpha val="43137"/>
                    </a:srgbClr>
                  </a:outerShdw>
                </a:effectLst>
                <a:latin typeface="Agency FB" pitchFamily="34" charset="0"/>
              </a:rPr>
              <a:t>BY</a:t>
            </a:r>
          </a:p>
          <a:p>
            <a:pPr marL="685800" indent="-685800" algn="l">
              <a:buFont typeface="Courier New" panose="02070309020205020404" pitchFamily="49" charset="0"/>
              <a:buChar char="o"/>
            </a:pPr>
            <a:r>
              <a:rPr lang="it-IT" sz="4800" dirty="0" smtClean="0">
                <a:solidFill>
                  <a:schemeClr val="tx1"/>
                </a:solidFill>
                <a:effectLst>
                  <a:outerShdw blurRad="38100" dist="38100" dir="2700000" algn="tl">
                    <a:srgbClr val="000000">
                      <a:alpha val="43137"/>
                    </a:srgbClr>
                  </a:outerShdw>
                </a:effectLst>
                <a:latin typeface="Agency FB" pitchFamily="34" charset="0"/>
              </a:rPr>
              <a:t>MELANIA MAGLIARELLA</a:t>
            </a:r>
          </a:p>
          <a:p>
            <a:pPr marL="685800" indent="-685800" algn="l">
              <a:buFont typeface="Courier New" panose="02070309020205020404" pitchFamily="49" charset="0"/>
              <a:buChar char="o"/>
            </a:pPr>
            <a:r>
              <a:rPr lang="it-IT" sz="4800" dirty="0" smtClean="0">
                <a:solidFill>
                  <a:schemeClr val="tx1"/>
                </a:solidFill>
                <a:effectLst>
                  <a:outerShdw blurRad="38100" dist="38100" dir="2700000" algn="tl">
                    <a:srgbClr val="000000">
                      <a:alpha val="43137"/>
                    </a:srgbClr>
                  </a:outerShdw>
                </a:effectLst>
                <a:latin typeface="Agency FB" pitchFamily="34" charset="0"/>
              </a:rPr>
              <a:t>CLAUDIA LIBERO</a:t>
            </a:r>
          </a:p>
          <a:p>
            <a:pPr algn="l"/>
            <a:r>
              <a:rPr lang="it-IT" sz="4800" dirty="0" smtClean="0">
                <a:solidFill>
                  <a:schemeClr val="tx1"/>
                </a:solidFill>
                <a:effectLst>
                  <a:outerShdw blurRad="38100" dist="38100" dir="2700000" algn="tl">
                    <a:srgbClr val="000000">
                      <a:alpha val="43137"/>
                    </a:srgbClr>
                  </a:outerShdw>
                </a:effectLst>
                <a:latin typeface="Agency FB" pitchFamily="34" charset="0"/>
              </a:rPr>
              <a:t>              III C</a:t>
            </a:r>
          </a:p>
          <a:p>
            <a:pPr algn="l"/>
            <a:r>
              <a:rPr lang="it-IT" sz="4800" dirty="0" smtClean="0">
                <a:solidFill>
                  <a:schemeClr val="tx1"/>
                </a:solidFill>
                <a:effectLst>
                  <a:outerShdw blurRad="38100" dist="38100" dir="2700000" algn="tl">
                    <a:srgbClr val="000000">
                      <a:alpha val="43137"/>
                    </a:srgbClr>
                  </a:outerShdw>
                </a:effectLst>
                <a:latin typeface="Agency FB" pitchFamily="34" charset="0"/>
              </a:rPr>
              <a:t>                 I.C.  -- Crosia </a:t>
            </a:r>
            <a:endParaRPr lang="it-IT" sz="4800" dirty="0">
              <a:solidFill>
                <a:schemeClr val="tx1"/>
              </a:solidFill>
              <a:effectLst>
                <a:outerShdw blurRad="38100" dist="38100" dir="2700000" algn="tl">
                  <a:srgbClr val="000000">
                    <a:alpha val="43137"/>
                  </a:srgbClr>
                </a:outerShdw>
              </a:effectLst>
              <a:latin typeface="Agency FB" pitchFamily="34" charset="0"/>
            </a:endParaRPr>
          </a:p>
          <a:p>
            <a:pPr algn="l"/>
            <a:endParaRPr lang="it-IT" sz="4400" dirty="0">
              <a:solidFill>
                <a:schemeClr val="tx1"/>
              </a:solidFill>
              <a:latin typeface="Agency FB"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583</TotalTime>
  <Words>1474</Words>
  <Application>Microsoft Office PowerPoint</Application>
  <PresentationFormat>Presentazione su schermo (4:3)</PresentationFormat>
  <Paragraphs>41</Paragraphs>
  <Slides>29</Slides>
  <Notes>2</Notes>
  <HiddenSlides>0</HiddenSlides>
  <MMClips>0</MMClips>
  <ScaleCrop>false</ScaleCrop>
  <HeadingPairs>
    <vt:vector size="4" baseType="variant">
      <vt:variant>
        <vt:lpstr>Tema</vt:lpstr>
      </vt:variant>
      <vt:variant>
        <vt:i4>1</vt:i4>
      </vt:variant>
      <vt:variant>
        <vt:lpstr>Titoli diapositive</vt:lpstr>
      </vt:variant>
      <vt:variant>
        <vt:i4>29</vt:i4>
      </vt:variant>
    </vt:vector>
  </HeadingPairs>
  <TitlesOfParts>
    <vt:vector size="30" baseType="lpstr">
      <vt:lpstr>Tema di Office</vt:lpstr>
      <vt:lpstr>Vita quotidiana nel Ghetto di Varsavia , 1941</vt:lpstr>
      <vt:lpstr>COMPRA-VENDITA</vt:lpstr>
      <vt:lpstr>Presentazione standard di PowerPoint</vt:lpstr>
      <vt:lpstr>L’EMERGENZA PEGGIORA</vt:lpstr>
      <vt:lpstr>LA SITUAZIONE ECONOMICA DEL GHETTO</vt:lpstr>
      <vt:lpstr>PENSIERO</vt:lpstr>
      <vt:lpstr>Presentazione standard di PowerPoint</vt:lpstr>
      <vt:lpstr>PENSIERO</vt:lpstr>
      <vt:lpstr>Presentazione standard di PowerPoint</vt:lpstr>
      <vt:lpstr>L’UFFICIO RIFORNIMENTI</vt:lpstr>
      <vt:lpstr>Presentazione standard di PowerPoint</vt:lpstr>
      <vt:lpstr>IL JOINT E L’AIUTO AUTONOMO</vt:lpstr>
      <vt:lpstr>L’ISTRUZIONE NEL GHETTO</vt:lpstr>
      <vt:lpstr>Presentazione standard di PowerPoint</vt:lpstr>
      <vt:lpstr>IL SIGNIFICATO DEL LIBRO NELLA VITA DELL’EBREO RELIGIOSO</vt:lpstr>
      <vt:lpstr>Presentazione standard di PowerPoint</vt:lpstr>
      <vt:lpstr>PENSIERO</vt:lpstr>
      <vt:lpstr>Presentazione standard di PowerPoint</vt:lpstr>
      <vt:lpstr>PENSIERO</vt:lpstr>
      <vt:lpstr>LA CULTURA NEL GHETTO</vt:lpstr>
      <vt:lpstr>Presentazione standard di PowerPoint</vt:lpstr>
      <vt:lpstr>Presentazione standard di PowerPoint</vt:lpstr>
      <vt:lpstr>LA POLIZIA EBRAICA NEL GHETTO</vt:lpstr>
      <vt:lpstr>Presentazione standard di PowerPoint</vt:lpstr>
      <vt:lpstr>Presentazione standard di PowerPoint</vt:lpstr>
      <vt:lpstr>Presentazione standard di PowerPoint</vt:lpstr>
      <vt:lpstr>Presentazione standard di PowerPoint</vt:lpstr>
      <vt:lpstr>PENSIERO </vt:lpstr>
      <vt:lpstr>Presentazione standard di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Vita quotidiana nel Ghetto di Varsavia , 1941</dc:title>
  <dc:creator>Franca</dc:creator>
  <cp:lastModifiedBy>Microsoft</cp:lastModifiedBy>
  <cp:revision>49</cp:revision>
  <dcterms:created xsi:type="dcterms:W3CDTF">2019-01-13T15:45:13Z</dcterms:created>
  <dcterms:modified xsi:type="dcterms:W3CDTF">2019-02-22T14:44:18Z</dcterms:modified>
</cp:coreProperties>
</file>